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TT Lakes Neue Bold" charset="1" panose="02010001040000080307"/>
      <p:regular r:id="rId53"/>
    </p:embeddedFont>
    <p:embeddedFont>
      <p:font typeface="Poppins" charset="1" panose="00000500000000000000"/>
      <p:regular r:id="rId54"/>
    </p:embeddedFont>
    <p:embeddedFont>
      <p:font typeface="Poppins Bold" charset="1" panose="00000800000000000000"/>
      <p:regular r:id="rId55"/>
    </p:embeddedFont>
    <p:embeddedFont>
      <p:font typeface="Akzidenz-Grotesk Heavy" charset="1" panose="02000503050000020004"/>
      <p:regular r:id="rId56"/>
    </p:embeddedFont>
    <p:embeddedFont>
      <p:font typeface="Aileron Heavy" charset="1" panose="00000A00000000000000"/>
      <p:regular r:id="rId57"/>
    </p:embeddedFont>
    <p:embeddedFont>
      <p:font typeface="Aileron Bold" charset="1" panose="00000800000000000000"/>
      <p:regular r:id="rId58"/>
    </p:embeddedFont>
    <p:embeddedFont>
      <p:font typeface="Aileron Ultra-Bold" charset="1" panose="00000A00000000000000"/>
      <p:regular r:id="rId59"/>
    </p:embeddedFont>
    <p:embeddedFont>
      <p:font typeface="DejaVu Serif Bold" charset="1" panose="02060803050605020204"/>
      <p:regular r:id="rId60"/>
    </p:embeddedFont>
    <p:embeddedFont>
      <p:font typeface="Poppins Italics" charset="1" panose="000005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52.pn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81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2.png" Type="http://schemas.openxmlformats.org/officeDocument/2006/relationships/image"/><Relationship Id="rId5" Target="../media/image83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8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93.png" Type="http://schemas.openxmlformats.org/officeDocument/2006/relationships/image"/><Relationship Id="rId12" Target="../media/image94.png" Type="http://schemas.openxmlformats.org/officeDocument/2006/relationships/image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95.png" Type="http://schemas.openxmlformats.org/officeDocument/2006/relationships/image"/><Relationship Id="rId6" Target="../media/image96.svg" Type="http://schemas.openxmlformats.org/officeDocument/2006/relationships/image"/><Relationship Id="rId7" Target="../media/image97.png" Type="http://schemas.openxmlformats.org/officeDocument/2006/relationships/image"/><Relationship Id="rId8" Target="../media/image9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9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02.png" Type="http://schemas.openxmlformats.org/officeDocument/2006/relationships/image"/><Relationship Id="rId5" Target="../media/image103.png" Type="http://schemas.openxmlformats.org/officeDocument/2006/relationships/image"/><Relationship Id="rId6" Target="../media/image10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10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08.png" Type="http://schemas.openxmlformats.org/officeDocument/2006/relationships/image"/><Relationship Id="rId5" Target="../media/image109.png" Type="http://schemas.openxmlformats.org/officeDocument/2006/relationships/image"/><Relationship Id="rId6" Target="../media/image11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jpeg" Type="http://schemas.openxmlformats.org/officeDocument/2006/relationships/image"/><Relationship Id="rId3" Target="../media/image112.png" Type="http://schemas.openxmlformats.org/officeDocument/2006/relationships/image"/><Relationship Id="rId4" Target="../media/image1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29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2.png" Type="http://schemas.openxmlformats.org/officeDocument/2006/relationships/image"/><Relationship Id="rId2" Target="../media/image114.png" Type="http://schemas.openxmlformats.org/officeDocument/2006/relationships/image"/><Relationship Id="rId3" Target="../media/image115.svg" Type="http://schemas.openxmlformats.org/officeDocument/2006/relationships/image"/><Relationship Id="rId4" Target="../media/image116.png" Type="http://schemas.openxmlformats.org/officeDocument/2006/relationships/image"/><Relationship Id="rId5" Target="../media/image117.svg" Type="http://schemas.openxmlformats.org/officeDocument/2006/relationships/image"/><Relationship Id="rId6" Target="../media/image118.png" Type="http://schemas.openxmlformats.org/officeDocument/2006/relationships/image"/><Relationship Id="rId7" Target="../media/image119.svg" Type="http://schemas.openxmlformats.org/officeDocument/2006/relationships/image"/><Relationship Id="rId8" Target="../media/image120.png" Type="http://schemas.openxmlformats.org/officeDocument/2006/relationships/image"/><Relationship Id="rId9" Target="../media/image121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Relationship Id="rId3" Target="../media/image117.svg" Type="http://schemas.openxmlformats.org/officeDocument/2006/relationships/image"/><Relationship Id="rId4" Target="../media/image114.png" Type="http://schemas.openxmlformats.org/officeDocument/2006/relationships/image"/><Relationship Id="rId5" Target="../media/image115.svg" Type="http://schemas.openxmlformats.org/officeDocument/2006/relationships/image"/><Relationship Id="rId6" Target="../media/image123.png" Type="http://schemas.openxmlformats.org/officeDocument/2006/relationships/image"/><Relationship Id="rId7" Target="../media/image12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2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8.png" Type="http://schemas.openxmlformats.org/officeDocument/2006/relationships/image"/><Relationship Id="rId3" Target="../media/image12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127.png" Type="http://schemas.openxmlformats.org/officeDocument/2006/relationships/image"/><Relationship Id="rId8" Target="../media/image130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31.png" Type="http://schemas.openxmlformats.org/officeDocument/2006/relationships/image"/><Relationship Id="rId6" Target="../media/image132.png" Type="http://schemas.openxmlformats.org/officeDocument/2006/relationships/image"/><Relationship Id="rId7" Target="../media/image133.png" Type="http://schemas.openxmlformats.org/officeDocument/2006/relationships/image"/><Relationship Id="rId8" Target="../media/image13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1865" y="-485270"/>
            <a:ext cx="11706247" cy="11706247"/>
          </a:xfrm>
          <a:custGeom>
            <a:avLst/>
            <a:gdLst/>
            <a:ahLst/>
            <a:cxnLst/>
            <a:rect r="r" b="b" t="t" l="l"/>
            <a:pathLst>
              <a:path h="11706247" w="11706247">
                <a:moveTo>
                  <a:pt x="0" y="0"/>
                </a:moveTo>
                <a:lnTo>
                  <a:pt x="11706247" y="0"/>
                </a:lnTo>
                <a:lnTo>
                  <a:pt x="11706247" y="11706247"/>
                </a:lnTo>
                <a:lnTo>
                  <a:pt x="0" y="11706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55865" y="837130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033811" y="837130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2" y="0"/>
                </a:lnTo>
                <a:lnTo>
                  <a:pt x="6994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600418"/>
            <a:ext cx="16514364" cy="7086163"/>
          </a:xfrm>
          <a:custGeom>
            <a:avLst/>
            <a:gdLst/>
            <a:ahLst/>
            <a:cxnLst/>
            <a:rect r="r" b="b" t="t" l="l"/>
            <a:pathLst>
              <a:path h="7086163" w="16514364">
                <a:moveTo>
                  <a:pt x="0" y="0"/>
                </a:moveTo>
                <a:lnTo>
                  <a:pt x="16514364" y="0"/>
                </a:lnTo>
                <a:lnTo>
                  <a:pt x="16514364" y="7086164"/>
                </a:lnTo>
                <a:lnTo>
                  <a:pt x="0" y="7086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7006" y="1316099"/>
            <a:ext cx="4292360" cy="5991873"/>
          </a:xfrm>
          <a:custGeom>
            <a:avLst/>
            <a:gdLst/>
            <a:ahLst/>
            <a:cxnLst/>
            <a:rect r="r" b="b" t="t" l="l"/>
            <a:pathLst>
              <a:path h="5991873" w="4292360">
                <a:moveTo>
                  <a:pt x="0" y="0"/>
                </a:moveTo>
                <a:lnTo>
                  <a:pt x="4292360" y="0"/>
                </a:lnTo>
                <a:lnTo>
                  <a:pt x="4292360" y="5991874"/>
                </a:lnTo>
                <a:lnTo>
                  <a:pt x="0" y="5991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30173" y="1844058"/>
            <a:ext cx="5522749" cy="7047591"/>
          </a:xfrm>
          <a:custGeom>
            <a:avLst/>
            <a:gdLst/>
            <a:ahLst/>
            <a:cxnLst/>
            <a:rect r="r" b="b" t="t" l="l"/>
            <a:pathLst>
              <a:path h="7047591" w="5522749">
                <a:moveTo>
                  <a:pt x="0" y="0"/>
                </a:moveTo>
                <a:lnTo>
                  <a:pt x="5522748" y="0"/>
                </a:lnTo>
                <a:lnTo>
                  <a:pt x="5522748" y="7047591"/>
                </a:lnTo>
                <a:lnTo>
                  <a:pt x="0" y="7047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36403" y="5250573"/>
            <a:ext cx="4637582" cy="4114800"/>
          </a:xfrm>
          <a:custGeom>
            <a:avLst/>
            <a:gdLst/>
            <a:ahLst/>
            <a:cxnLst/>
            <a:rect r="r" b="b" t="t" l="l"/>
            <a:pathLst>
              <a:path h="4114800" w="4637582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31751" y="1993959"/>
            <a:ext cx="685996" cy="518768"/>
          </a:xfrm>
          <a:custGeom>
            <a:avLst/>
            <a:gdLst/>
            <a:ahLst/>
            <a:cxnLst/>
            <a:rect r="r" b="b" t="t" l="l"/>
            <a:pathLst>
              <a:path h="518768" w="685996">
                <a:moveTo>
                  <a:pt x="0" y="0"/>
                </a:moveTo>
                <a:lnTo>
                  <a:pt x="685997" y="0"/>
                </a:lnTo>
                <a:lnTo>
                  <a:pt x="685997" y="518768"/>
                </a:lnTo>
                <a:lnTo>
                  <a:pt x="0" y="5187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71668" y="1963445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42496" y="3940728"/>
            <a:ext cx="9742315" cy="213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3"/>
              </a:lnSpc>
            </a:pPr>
            <a:r>
              <a:rPr lang="en-US" sz="7917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CRYPTO ANALYTICS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936140" y="8418645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44134" y="2226018"/>
            <a:ext cx="10534647" cy="1566608"/>
          </a:xfrm>
          <a:custGeom>
            <a:avLst/>
            <a:gdLst/>
            <a:ahLst/>
            <a:cxnLst/>
            <a:rect r="r" b="b" t="t" l="l"/>
            <a:pathLst>
              <a:path h="1566608" w="10534647">
                <a:moveTo>
                  <a:pt x="0" y="0"/>
                </a:moveTo>
                <a:lnTo>
                  <a:pt x="10534647" y="0"/>
                </a:lnTo>
                <a:lnTo>
                  <a:pt x="10534647" y="1566607"/>
                </a:lnTo>
                <a:lnTo>
                  <a:pt x="0" y="1566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283" r="-17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4134" y="3902526"/>
            <a:ext cx="10554537" cy="1290993"/>
          </a:xfrm>
          <a:custGeom>
            <a:avLst/>
            <a:gdLst/>
            <a:ahLst/>
            <a:cxnLst/>
            <a:rect r="r" b="b" t="t" l="l"/>
            <a:pathLst>
              <a:path h="1290993" w="10554537">
                <a:moveTo>
                  <a:pt x="0" y="0"/>
                </a:moveTo>
                <a:lnTo>
                  <a:pt x="10554537" y="0"/>
                </a:lnTo>
                <a:lnTo>
                  <a:pt x="10554537" y="1290993"/>
                </a:lnTo>
                <a:lnTo>
                  <a:pt x="0" y="1290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552" r="-270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29109" y="228026"/>
            <a:ext cx="11069562" cy="128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b="true" sz="474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 DATA ANALYSIS</a:t>
            </a:r>
          </a:p>
          <a:p>
            <a:pPr algn="ctr">
              <a:lnSpc>
                <a:spcPts val="497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329934" y="873265"/>
            <a:ext cx="3628132" cy="69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2639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3.1 LOAD AND SETUP</a:t>
            </a:r>
          </a:p>
          <a:p>
            <a:pPr algn="ctr">
              <a:lnSpc>
                <a:spcPts val="277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673975" y="1823304"/>
            <a:ext cx="2940050" cy="28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b="true" sz="2139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3.1.1. PHƯƠNG PHÁP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85894" y="6231551"/>
            <a:ext cx="1471017" cy="28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b="true" sz="21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NHẬN XÉT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324330" y="-236351"/>
            <a:ext cx="7639340" cy="1916780"/>
          </a:xfrm>
          <a:custGeom>
            <a:avLst/>
            <a:gdLst/>
            <a:ahLst/>
            <a:cxnLst/>
            <a:rect r="r" b="b" t="t" l="l"/>
            <a:pathLst>
              <a:path h="1916780" w="7639340">
                <a:moveTo>
                  <a:pt x="0" y="0"/>
                </a:moveTo>
                <a:lnTo>
                  <a:pt x="7639340" y="0"/>
                </a:lnTo>
                <a:lnTo>
                  <a:pt x="7639340" y="1916780"/>
                </a:lnTo>
                <a:lnTo>
                  <a:pt x="0" y="1916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29109" y="7068466"/>
            <a:ext cx="11779650" cy="165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3761" indent="-221880" lvl="1">
              <a:lnSpc>
                <a:spcPts val="2158"/>
              </a:lnSpc>
              <a:spcBef>
                <a:spcPct val="0"/>
              </a:spcBef>
              <a:buFont typeface="Arial"/>
              <a:buChar char="•"/>
            </a:pPr>
            <a:r>
              <a:rPr lang="en-US" sz="2055" spc="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55" spc="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ữ liệu sau tiền xử lý đảm bảo tính thống nhất về thời gian và đơn vị đo lường giữa các nguồn khác nhau.</a:t>
            </a:r>
          </a:p>
          <a:p>
            <a:pPr algn="ctr">
              <a:lnSpc>
                <a:spcPts val="2158"/>
              </a:lnSpc>
              <a:spcBef>
                <a:spcPct val="0"/>
              </a:spcBef>
            </a:pPr>
          </a:p>
          <a:p>
            <a:pPr algn="ctr" marL="443761" indent="-221880" lvl="1">
              <a:lnSpc>
                <a:spcPts val="2158"/>
              </a:lnSpc>
              <a:spcBef>
                <a:spcPct val="0"/>
              </a:spcBef>
              <a:buFont typeface="Arial"/>
              <a:buChar char="•"/>
            </a:pPr>
            <a:r>
              <a:rPr lang="en-US" sz="2055" spc="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</a:t>
            </a:r>
            <a:r>
              <a:rPr lang="en-US" sz="2055" spc="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 biến mới (pct_change và log_return) cung cấp thước đo biến động tiêu chuẩn để đánh giá rủi ro và tương quan trong các phần phân tích tiếp theo.</a:t>
            </a:r>
          </a:p>
          <a:p>
            <a:pPr algn="ctr">
              <a:lnSpc>
                <a:spcPts val="2158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3757467" y="6805714"/>
            <a:ext cx="11834661" cy="1914379"/>
            <a:chOff x="0" y="0"/>
            <a:chExt cx="2748882" cy="4446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48882" cy="444660"/>
            </a:xfrm>
            <a:custGeom>
              <a:avLst/>
              <a:gdLst/>
              <a:ahLst/>
              <a:cxnLst/>
              <a:rect r="r" b="b" t="t" l="l"/>
              <a:pathLst>
                <a:path h="444660" w="2748882">
                  <a:moveTo>
                    <a:pt x="16354" y="0"/>
                  </a:moveTo>
                  <a:lnTo>
                    <a:pt x="2732527" y="0"/>
                  </a:lnTo>
                  <a:cubicBezTo>
                    <a:pt x="2736865" y="0"/>
                    <a:pt x="2741025" y="1723"/>
                    <a:pt x="2744092" y="4790"/>
                  </a:cubicBezTo>
                  <a:cubicBezTo>
                    <a:pt x="2747159" y="7857"/>
                    <a:pt x="2748882" y="12017"/>
                    <a:pt x="2748882" y="16354"/>
                  </a:cubicBezTo>
                  <a:lnTo>
                    <a:pt x="2748882" y="428306"/>
                  </a:lnTo>
                  <a:cubicBezTo>
                    <a:pt x="2748882" y="432643"/>
                    <a:pt x="2747159" y="436803"/>
                    <a:pt x="2744092" y="439870"/>
                  </a:cubicBezTo>
                  <a:cubicBezTo>
                    <a:pt x="2741025" y="442937"/>
                    <a:pt x="2736865" y="444660"/>
                    <a:pt x="2732527" y="444660"/>
                  </a:cubicBezTo>
                  <a:lnTo>
                    <a:pt x="16354" y="444660"/>
                  </a:lnTo>
                  <a:cubicBezTo>
                    <a:pt x="12017" y="444660"/>
                    <a:pt x="7857" y="442937"/>
                    <a:pt x="4790" y="439870"/>
                  </a:cubicBezTo>
                  <a:cubicBezTo>
                    <a:pt x="1723" y="436803"/>
                    <a:pt x="0" y="432643"/>
                    <a:pt x="0" y="428306"/>
                  </a:cubicBezTo>
                  <a:lnTo>
                    <a:pt x="0" y="16354"/>
                  </a:lnTo>
                  <a:cubicBezTo>
                    <a:pt x="0" y="12017"/>
                    <a:pt x="1723" y="7857"/>
                    <a:pt x="4790" y="4790"/>
                  </a:cubicBezTo>
                  <a:cubicBezTo>
                    <a:pt x="7857" y="1723"/>
                    <a:pt x="12017" y="0"/>
                    <a:pt x="163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2748882" cy="425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21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0055" y="9304465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2774" y="2379245"/>
            <a:ext cx="7374740" cy="254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3.2. THỐNG KÊ MÔ TẢ (DESCRIPTIVE STATISTICS)</a:t>
            </a:r>
          </a:p>
          <a:p>
            <a:pPr algn="l">
              <a:lnSpc>
                <a:spcPts val="4978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65601" y="4635717"/>
            <a:ext cx="7315200" cy="3670900"/>
          </a:xfrm>
          <a:custGeom>
            <a:avLst/>
            <a:gdLst/>
            <a:ahLst/>
            <a:cxnLst/>
            <a:rect r="r" b="b" t="t" l="l"/>
            <a:pathLst>
              <a:path h="3670900" w="7315200">
                <a:moveTo>
                  <a:pt x="0" y="0"/>
                </a:moveTo>
                <a:lnTo>
                  <a:pt x="7315200" y="0"/>
                </a:lnTo>
                <a:lnTo>
                  <a:pt x="7315200" y="3670901"/>
                </a:lnTo>
                <a:lnTo>
                  <a:pt x="0" y="3670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00950" y="2515314"/>
            <a:ext cx="10416503" cy="6314364"/>
          </a:xfrm>
          <a:custGeom>
            <a:avLst/>
            <a:gdLst/>
            <a:ahLst/>
            <a:cxnLst/>
            <a:rect r="r" b="b" t="t" l="l"/>
            <a:pathLst>
              <a:path h="6314364" w="10416503">
                <a:moveTo>
                  <a:pt x="0" y="0"/>
                </a:moveTo>
                <a:lnTo>
                  <a:pt x="10416503" y="0"/>
                </a:lnTo>
                <a:lnTo>
                  <a:pt x="10416503" y="6314364"/>
                </a:lnTo>
                <a:lnTo>
                  <a:pt x="0" y="6314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7277" y="7130986"/>
            <a:ext cx="15710419" cy="2955523"/>
          </a:xfrm>
          <a:custGeom>
            <a:avLst/>
            <a:gdLst/>
            <a:ahLst/>
            <a:cxnLst/>
            <a:rect r="r" b="b" t="t" l="l"/>
            <a:pathLst>
              <a:path h="2955523" w="15710419">
                <a:moveTo>
                  <a:pt x="0" y="0"/>
                </a:moveTo>
                <a:lnTo>
                  <a:pt x="15710420" y="0"/>
                </a:lnTo>
                <a:lnTo>
                  <a:pt x="15710420" y="2955522"/>
                </a:lnTo>
                <a:lnTo>
                  <a:pt x="0" y="2955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38360" y="1608572"/>
            <a:ext cx="10214365" cy="4957286"/>
          </a:xfrm>
          <a:custGeom>
            <a:avLst/>
            <a:gdLst/>
            <a:ahLst/>
            <a:cxnLst/>
            <a:rect r="r" b="b" t="t" l="l"/>
            <a:pathLst>
              <a:path h="4957286" w="10214365">
                <a:moveTo>
                  <a:pt x="0" y="0"/>
                </a:moveTo>
                <a:lnTo>
                  <a:pt x="10214365" y="0"/>
                </a:lnTo>
                <a:lnTo>
                  <a:pt x="10214365" y="4957287"/>
                </a:lnTo>
                <a:lnTo>
                  <a:pt x="0" y="4957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0" r="0" b="-46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83162" y="421561"/>
            <a:ext cx="11069562" cy="128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3.2.2. KẾT QUẢ</a:t>
            </a:r>
          </a:p>
          <a:p>
            <a:pPr algn="l">
              <a:lnSpc>
                <a:spcPts val="497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57777" y="1731089"/>
            <a:ext cx="5585024" cy="68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6"/>
              </a:lnSpc>
              <a:spcBef>
                <a:spcPct val="0"/>
              </a:spcBef>
            </a:pPr>
            <a:r>
              <a:rPr lang="en-US" b="true" sz="25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BOXPLO</a:t>
            </a:r>
            <a:r>
              <a:rPr lang="en-US" b="true" sz="25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 LOG_RETURN THEO MÃ:</a:t>
            </a:r>
          </a:p>
          <a:p>
            <a:pPr algn="ctr">
              <a:lnSpc>
                <a:spcPts val="266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03033" y="6594434"/>
            <a:ext cx="6239768" cy="35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6"/>
              </a:lnSpc>
              <a:spcBef>
                <a:spcPct val="0"/>
              </a:spcBef>
            </a:pPr>
            <a:r>
              <a:rPr lang="en-US" b="true" sz="25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 HISTOGRAM PCT_CHANGE THEO MÃ: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77278" y="1726419"/>
            <a:ext cx="8776139" cy="9617687"/>
          </a:xfrm>
          <a:custGeom>
            <a:avLst/>
            <a:gdLst/>
            <a:ahLst/>
            <a:cxnLst/>
            <a:rect r="r" b="b" t="t" l="l"/>
            <a:pathLst>
              <a:path h="9617687" w="8776139">
                <a:moveTo>
                  <a:pt x="0" y="0"/>
                </a:moveTo>
                <a:lnTo>
                  <a:pt x="8776139" y="0"/>
                </a:lnTo>
                <a:lnTo>
                  <a:pt x="8776139" y="9617687"/>
                </a:lnTo>
                <a:lnTo>
                  <a:pt x="0" y="961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94272" y="-538137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87050" y="3576663"/>
            <a:ext cx="4637582" cy="4114800"/>
          </a:xfrm>
          <a:custGeom>
            <a:avLst/>
            <a:gdLst/>
            <a:ahLst/>
            <a:cxnLst/>
            <a:rect r="r" b="b" t="t" l="l"/>
            <a:pathLst>
              <a:path h="4114800" w="4637582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40834" y="-35328"/>
            <a:ext cx="5790388" cy="1926620"/>
          </a:xfrm>
          <a:custGeom>
            <a:avLst/>
            <a:gdLst/>
            <a:ahLst/>
            <a:cxnLst/>
            <a:rect r="r" b="b" t="t" l="l"/>
            <a:pathLst>
              <a:path h="1926620" w="5790388">
                <a:moveTo>
                  <a:pt x="0" y="0"/>
                </a:moveTo>
                <a:lnTo>
                  <a:pt x="5790388" y="0"/>
                </a:lnTo>
                <a:lnTo>
                  <a:pt x="5790388" y="1926619"/>
                </a:lnTo>
                <a:lnTo>
                  <a:pt x="0" y="1926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9418" y="9365373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4808" y="2434682"/>
            <a:ext cx="8600380" cy="7852318"/>
          </a:xfrm>
          <a:custGeom>
            <a:avLst/>
            <a:gdLst/>
            <a:ahLst/>
            <a:cxnLst/>
            <a:rect r="r" b="b" t="t" l="l"/>
            <a:pathLst>
              <a:path h="7852318" w="8600380">
                <a:moveTo>
                  <a:pt x="0" y="0"/>
                </a:moveTo>
                <a:lnTo>
                  <a:pt x="8600380" y="0"/>
                </a:lnTo>
                <a:lnTo>
                  <a:pt x="8600380" y="7852318"/>
                </a:lnTo>
                <a:lnTo>
                  <a:pt x="0" y="78523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477" r="-5801" b="-39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01183" y="441157"/>
            <a:ext cx="5269690" cy="145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b="true" sz="359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3.3. PHÂN TÍCH BIẾN ĐỘNG VÀ RỦI RO</a:t>
            </a:r>
          </a:p>
          <a:p>
            <a:pPr algn="ctr">
              <a:lnSpc>
                <a:spcPts val="377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724540" y="2079594"/>
            <a:ext cx="3642817" cy="35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2639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3.3.1. PHƯƠNG PHÁP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24714" y="8258849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3"/>
                </a:lnTo>
                <a:lnTo>
                  <a:pt x="0" y="549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011" y="5517763"/>
            <a:ext cx="9719783" cy="4769237"/>
          </a:xfrm>
          <a:custGeom>
            <a:avLst/>
            <a:gdLst/>
            <a:ahLst/>
            <a:cxnLst/>
            <a:rect r="r" b="b" t="t" l="l"/>
            <a:pathLst>
              <a:path h="4769237" w="9719783">
                <a:moveTo>
                  <a:pt x="0" y="0"/>
                </a:moveTo>
                <a:lnTo>
                  <a:pt x="9719783" y="0"/>
                </a:lnTo>
                <a:lnTo>
                  <a:pt x="9719783" y="4769237"/>
                </a:lnTo>
                <a:lnTo>
                  <a:pt x="0" y="476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" r="0" b="-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10710" y="1271891"/>
            <a:ext cx="12377290" cy="3618694"/>
          </a:xfrm>
          <a:custGeom>
            <a:avLst/>
            <a:gdLst/>
            <a:ahLst/>
            <a:cxnLst/>
            <a:rect r="r" b="b" t="t" l="l"/>
            <a:pathLst>
              <a:path h="3618694" w="12377290">
                <a:moveTo>
                  <a:pt x="0" y="0"/>
                </a:moveTo>
                <a:lnTo>
                  <a:pt x="12377290" y="0"/>
                </a:lnTo>
                <a:lnTo>
                  <a:pt x="12377290" y="3618694"/>
                </a:lnTo>
                <a:lnTo>
                  <a:pt x="0" y="3618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4" t="-20269" r="-413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4576" y="5181600"/>
            <a:ext cx="5942013" cy="33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b="true" sz="24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VOL</a:t>
            </a:r>
            <a:r>
              <a:rPr lang="en-US" b="true" sz="24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ATILITY 30 NGÀY – ANNUALIZED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67659" y="4928685"/>
            <a:ext cx="4838402" cy="81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</a:t>
            </a: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AX DRAWDOWN (MDD)</a:t>
            </a:r>
          </a:p>
          <a:p>
            <a:pPr algn="ctr">
              <a:lnSpc>
                <a:spcPts val="3191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261890" y="5517763"/>
            <a:ext cx="3182612" cy="4354321"/>
          </a:xfrm>
          <a:custGeom>
            <a:avLst/>
            <a:gdLst/>
            <a:ahLst/>
            <a:cxnLst/>
            <a:rect r="r" b="b" t="t" l="l"/>
            <a:pathLst>
              <a:path h="4354321" w="3182612">
                <a:moveTo>
                  <a:pt x="0" y="0"/>
                </a:moveTo>
                <a:lnTo>
                  <a:pt x="3182613" y="0"/>
                </a:lnTo>
                <a:lnTo>
                  <a:pt x="3182613" y="4354321"/>
                </a:lnTo>
                <a:lnTo>
                  <a:pt x="0" y="4354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057064" y="9466571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3" y="0"/>
                </a:lnTo>
                <a:lnTo>
                  <a:pt x="549283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011" y="5237674"/>
            <a:ext cx="9719783" cy="5049326"/>
          </a:xfrm>
          <a:custGeom>
            <a:avLst/>
            <a:gdLst/>
            <a:ahLst/>
            <a:cxnLst/>
            <a:rect r="r" b="b" t="t" l="l"/>
            <a:pathLst>
              <a:path h="5049326" w="9719783">
                <a:moveTo>
                  <a:pt x="0" y="0"/>
                </a:moveTo>
                <a:lnTo>
                  <a:pt x="9719783" y="0"/>
                </a:lnTo>
                <a:lnTo>
                  <a:pt x="9719783" y="5049326"/>
                </a:lnTo>
                <a:lnTo>
                  <a:pt x="0" y="504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5" r="0" b="-667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24808" y="0"/>
            <a:ext cx="10863192" cy="5932679"/>
          </a:xfrm>
          <a:custGeom>
            <a:avLst/>
            <a:gdLst/>
            <a:ahLst/>
            <a:cxnLst/>
            <a:rect r="r" b="b" t="t" l="l"/>
            <a:pathLst>
              <a:path h="5932679" w="10863192">
                <a:moveTo>
                  <a:pt x="0" y="0"/>
                </a:moveTo>
                <a:lnTo>
                  <a:pt x="10863192" y="0"/>
                </a:lnTo>
                <a:lnTo>
                  <a:pt x="10863192" y="5932679"/>
                </a:lnTo>
                <a:lnTo>
                  <a:pt x="0" y="5932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8" t="0" r="-88" b="-272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61470" y="4834511"/>
            <a:ext cx="4918075" cy="65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b="true" sz="24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SHARPE R</a:t>
            </a:r>
            <a:r>
              <a:rPr lang="en-US" b="true" sz="24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ATIO (ANNUALIZED)</a:t>
            </a:r>
          </a:p>
          <a:p>
            <a:pPr algn="ctr">
              <a:lnSpc>
                <a:spcPts val="256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854829" y="6056126"/>
            <a:ext cx="6404471" cy="81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SO</a:t>
            </a: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RTINO RATIO (ANNUALIZED)</a:t>
            </a:r>
          </a:p>
          <a:p>
            <a:pPr algn="ctr">
              <a:lnSpc>
                <a:spcPts val="3191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527136" y="6708682"/>
            <a:ext cx="2615425" cy="3578318"/>
          </a:xfrm>
          <a:custGeom>
            <a:avLst/>
            <a:gdLst/>
            <a:ahLst/>
            <a:cxnLst/>
            <a:rect r="r" b="b" t="t" l="l"/>
            <a:pathLst>
              <a:path h="3578318" w="2615425">
                <a:moveTo>
                  <a:pt x="0" y="0"/>
                </a:moveTo>
                <a:lnTo>
                  <a:pt x="2615425" y="0"/>
                </a:lnTo>
                <a:lnTo>
                  <a:pt x="2615425" y="3578318"/>
                </a:lnTo>
                <a:lnTo>
                  <a:pt x="0" y="3578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65344" y="-299425"/>
            <a:ext cx="11706247" cy="11706247"/>
          </a:xfrm>
          <a:custGeom>
            <a:avLst/>
            <a:gdLst/>
            <a:ahLst/>
            <a:cxnLst/>
            <a:rect r="r" b="b" t="t" l="l"/>
            <a:pathLst>
              <a:path h="11706247" w="11706247">
                <a:moveTo>
                  <a:pt x="0" y="0"/>
                </a:moveTo>
                <a:lnTo>
                  <a:pt x="11706247" y="0"/>
                </a:lnTo>
                <a:lnTo>
                  <a:pt x="11706247" y="11706247"/>
                </a:lnTo>
                <a:lnTo>
                  <a:pt x="0" y="11706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415605" y="2777911"/>
            <a:ext cx="8879667" cy="6650140"/>
          </a:xfrm>
          <a:custGeom>
            <a:avLst/>
            <a:gdLst/>
            <a:ahLst/>
            <a:cxnLst/>
            <a:rect r="r" b="b" t="t" l="l"/>
            <a:pathLst>
              <a:path h="6650140" w="8879667">
                <a:moveTo>
                  <a:pt x="0" y="0"/>
                </a:moveTo>
                <a:lnTo>
                  <a:pt x="8879667" y="0"/>
                </a:lnTo>
                <a:lnTo>
                  <a:pt x="8879667" y="6650140"/>
                </a:lnTo>
                <a:lnTo>
                  <a:pt x="0" y="6650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47395" y="9669476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3" y="0"/>
                </a:lnTo>
                <a:lnTo>
                  <a:pt x="549283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78288" y="-2216465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396456" y="4248457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5" y="0"/>
                </a:lnTo>
                <a:lnTo>
                  <a:pt x="4607175" y="5421019"/>
                </a:lnTo>
                <a:lnTo>
                  <a:pt x="0" y="5421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58657" y="2706923"/>
            <a:ext cx="11338021" cy="6792116"/>
          </a:xfrm>
          <a:custGeom>
            <a:avLst/>
            <a:gdLst/>
            <a:ahLst/>
            <a:cxnLst/>
            <a:rect r="r" b="b" t="t" l="l"/>
            <a:pathLst>
              <a:path h="6792116" w="11338021">
                <a:moveTo>
                  <a:pt x="0" y="0"/>
                </a:moveTo>
                <a:lnTo>
                  <a:pt x="11338021" y="0"/>
                </a:lnTo>
                <a:lnTo>
                  <a:pt x="11338021" y="6792116"/>
                </a:lnTo>
                <a:lnTo>
                  <a:pt x="0" y="6792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00390" y="28302"/>
            <a:ext cx="8677331" cy="31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3722" indent="-511861" lvl="1">
              <a:lnSpc>
                <a:spcPts val="4978"/>
              </a:lnSpc>
              <a:buFont typeface="Arial"/>
              <a:buChar char="•"/>
            </a:pPr>
          </a:p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3.4. Phân tích mối quan hệ giữ</a:t>
            </a: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 CÁC BIẾN (CORRELATION ANALYSIS)</a:t>
            </a:r>
          </a:p>
          <a:p>
            <a:pPr algn="l">
              <a:lnSpc>
                <a:spcPts val="4978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7385" y="-1286333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0085943" cy="8101325"/>
          </a:xfrm>
          <a:custGeom>
            <a:avLst/>
            <a:gdLst/>
            <a:ahLst/>
            <a:cxnLst/>
            <a:rect r="r" b="b" t="t" l="l"/>
            <a:pathLst>
              <a:path h="8101325" w="10085943">
                <a:moveTo>
                  <a:pt x="0" y="0"/>
                </a:moveTo>
                <a:lnTo>
                  <a:pt x="10085943" y="0"/>
                </a:lnTo>
                <a:lnTo>
                  <a:pt x="10085943" y="8101325"/>
                </a:lnTo>
                <a:lnTo>
                  <a:pt x="0" y="8101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0" t="-33448" r="-145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4609" y="1276070"/>
            <a:ext cx="9463391" cy="9010930"/>
          </a:xfrm>
          <a:custGeom>
            <a:avLst/>
            <a:gdLst/>
            <a:ahLst/>
            <a:cxnLst/>
            <a:rect r="r" b="b" t="t" l="l"/>
            <a:pathLst>
              <a:path h="9010930" w="9463391">
                <a:moveTo>
                  <a:pt x="0" y="0"/>
                </a:moveTo>
                <a:lnTo>
                  <a:pt x="9463391" y="0"/>
                </a:lnTo>
                <a:lnTo>
                  <a:pt x="9463391" y="9010930"/>
                </a:lnTo>
                <a:lnTo>
                  <a:pt x="0" y="9010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04" r="0" b="-484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57677" y="8310417"/>
            <a:ext cx="6484640" cy="61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  <a:spcBef>
                <a:spcPct val="0"/>
              </a:spcBef>
            </a:pPr>
            <a:r>
              <a:rPr lang="en-US" b="true" sz="23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 MA TRẬN TƯƠNG QUAN &amp; HEATMAP (BNB)</a:t>
            </a:r>
          </a:p>
          <a:p>
            <a:pPr algn="ctr">
              <a:lnSpc>
                <a:spcPts val="245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311230" y="832529"/>
            <a:ext cx="7127379" cy="69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26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MA TRẬN TƯƠNG QUAN &amp; HEATMAP(BTC)</a:t>
            </a:r>
          </a:p>
          <a:p>
            <a:pPr algn="ctr">
              <a:lnSpc>
                <a:spcPts val="27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7385" y="-1286333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6395282" cy="6616524"/>
          </a:xfrm>
          <a:custGeom>
            <a:avLst/>
            <a:gdLst/>
            <a:ahLst/>
            <a:cxnLst/>
            <a:rect r="r" b="b" t="t" l="l"/>
            <a:pathLst>
              <a:path h="6616524" w="6395282">
                <a:moveTo>
                  <a:pt x="0" y="0"/>
                </a:moveTo>
                <a:lnTo>
                  <a:pt x="6395282" y="0"/>
                </a:lnTo>
                <a:lnTo>
                  <a:pt x="6395282" y="6616524"/>
                </a:lnTo>
                <a:lnTo>
                  <a:pt x="0" y="6616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77710" y="-13827"/>
            <a:ext cx="6910290" cy="7024375"/>
          </a:xfrm>
          <a:custGeom>
            <a:avLst/>
            <a:gdLst/>
            <a:ahLst/>
            <a:cxnLst/>
            <a:rect r="r" b="b" t="t" l="l"/>
            <a:pathLst>
              <a:path h="7024375" w="6910290">
                <a:moveTo>
                  <a:pt x="0" y="0"/>
                </a:moveTo>
                <a:lnTo>
                  <a:pt x="6910290" y="0"/>
                </a:lnTo>
                <a:lnTo>
                  <a:pt x="6910290" y="7024375"/>
                </a:lnTo>
                <a:lnTo>
                  <a:pt x="0" y="702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29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40471" y="3734097"/>
            <a:ext cx="6300080" cy="6552903"/>
          </a:xfrm>
          <a:custGeom>
            <a:avLst/>
            <a:gdLst/>
            <a:ahLst/>
            <a:cxnLst/>
            <a:rect r="r" b="b" t="t" l="l"/>
            <a:pathLst>
              <a:path h="6552903" w="6300080">
                <a:moveTo>
                  <a:pt x="0" y="0"/>
                </a:moveTo>
                <a:lnTo>
                  <a:pt x="6300079" y="0"/>
                </a:lnTo>
                <a:lnTo>
                  <a:pt x="6300079" y="6552903"/>
                </a:lnTo>
                <a:lnTo>
                  <a:pt x="0" y="6552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43544" y="3351855"/>
            <a:ext cx="4685903" cy="46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  <a:spcBef>
                <a:spcPct val="0"/>
              </a:spcBef>
            </a:pPr>
            <a:r>
              <a:rPr lang="en-US" b="true" sz="1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MA TRẬN TƯƠNG QUAN &amp; HEATMAP(XRP)</a:t>
            </a:r>
          </a:p>
          <a:p>
            <a:pPr algn="ctr">
              <a:lnSpc>
                <a:spcPts val="182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348417" y="7347374"/>
            <a:ext cx="4968875" cy="48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8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MA TRẬN TƯƠNG QUAN &amp; HEATMAP(SOL)</a:t>
            </a:r>
          </a:p>
          <a:p>
            <a:pPr algn="ctr">
              <a:lnSpc>
                <a:spcPts val="193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0290" y="7200260"/>
            <a:ext cx="4998244" cy="48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  <a:spcBef>
                <a:spcPct val="0"/>
              </a:spcBef>
            </a:pPr>
            <a:r>
              <a:rPr lang="en-US" b="true" sz="18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 MA TRẬN TƯƠNG QUAN &amp; HEATMAP(ETH)</a:t>
            </a:r>
          </a:p>
          <a:p>
            <a:pPr algn="ctr">
              <a:lnSpc>
                <a:spcPts val="19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6210" y="1820553"/>
            <a:ext cx="7374740" cy="31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3.5. PHÂN TÍCH HỒI QUY TUYẾN TÍNH (LINEAR RELATIONSHIP TEST)</a:t>
            </a:r>
          </a:p>
          <a:p>
            <a:pPr algn="l">
              <a:lnSpc>
                <a:spcPts val="497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89441" y="4625903"/>
            <a:ext cx="3068737" cy="789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"/>
              </a:lnSpc>
              <a:spcBef>
                <a:spcPct val="0"/>
              </a:spcBef>
            </a:pPr>
            <a:r>
              <a:rPr lang="en-US" b="true" sz="2939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3.5.1. MỤC TIÊU</a:t>
            </a:r>
          </a:p>
          <a:p>
            <a:pPr algn="ctr">
              <a:lnSpc>
                <a:spcPts val="3086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709484" y="5143500"/>
            <a:ext cx="6689925" cy="1401440"/>
            <a:chOff x="0" y="0"/>
            <a:chExt cx="1761956" cy="3691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61956" cy="369104"/>
            </a:xfrm>
            <a:custGeom>
              <a:avLst/>
              <a:gdLst/>
              <a:ahLst/>
              <a:cxnLst/>
              <a:rect r="r" b="b" t="t" l="l"/>
              <a:pathLst>
                <a:path h="369104" w="1761956">
                  <a:moveTo>
                    <a:pt x="28931" y="0"/>
                  </a:moveTo>
                  <a:lnTo>
                    <a:pt x="1733024" y="0"/>
                  </a:lnTo>
                  <a:cubicBezTo>
                    <a:pt x="1740697" y="0"/>
                    <a:pt x="1748056" y="3048"/>
                    <a:pt x="1753482" y="8474"/>
                  </a:cubicBezTo>
                  <a:cubicBezTo>
                    <a:pt x="1758908" y="13899"/>
                    <a:pt x="1761956" y="21258"/>
                    <a:pt x="1761956" y="28931"/>
                  </a:cubicBezTo>
                  <a:lnTo>
                    <a:pt x="1761956" y="340172"/>
                  </a:lnTo>
                  <a:cubicBezTo>
                    <a:pt x="1761956" y="347845"/>
                    <a:pt x="1758908" y="355204"/>
                    <a:pt x="1753482" y="360630"/>
                  </a:cubicBezTo>
                  <a:cubicBezTo>
                    <a:pt x="1748056" y="366055"/>
                    <a:pt x="1740697" y="369104"/>
                    <a:pt x="1733024" y="369104"/>
                  </a:cubicBezTo>
                  <a:lnTo>
                    <a:pt x="28931" y="369104"/>
                  </a:lnTo>
                  <a:cubicBezTo>
                    <a:pt x="21258" y="369104"/>
                    <a:pt x="13899" y="366055"/>
                    <a:pt x="8474" y="360630"/>
                  </a:cubicBezTo>
                  <a:cubicBezTo>
                    <a:pt x="3048" y="355204"/>
                    <a:pt x="0" y="347845"/>
                    <a:pt x="0" y="340172"/>
                  </a:cubicBezTo>
                  <a:lnTo>
                    <a:pt x="0" y="28931"/>
                  </a:lnTo>
                  <a:cubicBezTo>
                    <a:pt x="0" y="21258"/>
                    <a:pt x="3048" y="13899"/>
                    <a:pt x="8474" y="8474"/>
                  </a:cubicBezTo>
                  <a:cubicBezTo>
                    <a:pt x="13899" y="3048"/>
                    <a:pt x="21258" y="0"/>
                    <a:pt x="289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1761956" cy="331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56"/>
                </a:lnSpc>
              </a:pPr>
              <a:r>
                <a:rPr lang="en-US" b="true" sz="2339">
                  <a:solidFill>
                    <a:srgbClr val="FFFFFF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• SÀNG LỌC NHANH CÁC YẾU TỐ</a:t>
              </a:r>
            </a:p>
            <a:p>
              <a:pPr algn="ctr">
                <a:lnSpc>
                  <a:spcPts val="2456"/>
                </a:lnSpc>
              </a:pPr>
              <a:r>
                <a:rPr lang="en-US" b="true" sz="2339">
                  <a:solidFill>
                    <a:srgbClr val="FFFFFF"/>
                  </a:solidFill>
                  <a:latin typeface="TT Lakes Neue Bold"/>
                  <a:ea typeface="TT Lakes Neue Bold"/>
                  <a:cs typeface="TT Lakes Neue Bold"/>
                  <a:sym typeface="TT Lakes Neue Bold"/>
                </a:rPr>
                <a:t>• XÁC ĐỊNH YẾU TỐ CÓ Ý NGHĨA THỐNG KÊ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77529" y="1323313"/>
            <a:ext cx="7012825" cy="842152"/>
          </a:xfrm>
          <a:custGeom>
            <a:avLst/>
            <a:gdLst/>
            <a:ahLst/>
            <a:cxnLst/>
            <a:rect r="r" b="b" t="t" l="l"/>
            <a:pathLst>
              <a:path h="842152" w="7012825">
                <a:moveTo>
                  <a:pt x="0" y="0"/>
                </a:moveTo>
                <a:lnTo>
                  <a:pt x="7012825" y="0"/>
                </a:lnTo>
                <a:lnTo>
                  <a:pt x="7012825" y="842151"/>
                </a:lnTo>
                <a:lnTo>
                  <a:pt x="0" y="842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7050" y="6687815"/>
            <a:ext cx="6747123" cy="3385829"/>
          </a:xfrm>
          <a:custGeom>
            <a:avLst/>
            <a:gdLst/>
            <a:ahLst/>
            <a:cxnLst/>
            <a:rect r="r" b="b" t="t" l="l"/>
            <a:pathLst>
              <a:path h="3385829" w="6747123">
                <a:moveTo>
                  <a:pt x="0" y="0"/>
                </a:moveTo>
                <a:lnTo>
                  <a:pt x="6747123" y="0"/>
                </a:lnTo>
                <a:lnTo>
                  <a:pt x="6747123" y="3385829"/>
                </a:lnTo>
                <a:lnTo>
                  <a:pt x="0" y="3385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18459" y="2707242"/>
            <a:ext cx="9240841" cy="7532936"/>
          </a:xfrm>
          <a:custGeom>
            <a:avLst/>
            <a:gdLst/>
            <a:ahLst/>
            <a:cxnLst/>
            <a:rect r="r" b="b" t="t" l="l"/>
            <a:pathLst>
              <a:path h="7532936" w="9240841">
                <a:moveTo>
                  <a:pt x="0" y="0"/>
                </a:moveTo>
                <a:lnTo>
                  <a:pt x="9240841" y="0"/>
                </a:lnTo>
                <a:lnTo>
                  <a:pt x="9240841" y="7532936"/>
                </a:lnTo>
                <a:lnTo>
                  <a:pt x="0" y="7532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00950" y="237649"/>
            <a:ext cx="3253085" cy="442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1"/>
              </a:lnSpc>
              <a:spcBef>
                <a:spcPct val="0"/>
              </a:spcBef>
            </a:pPr>
            <a:r>
              <a:rPr lang="en-US" b="true" sz="3239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3.5.2. MÔ HÌNH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5823" y="886972"/>
            <a:ext cx="6156424" cy="65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b="true" sz="24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• HỒI QUY ĐƠN BIẾN THEO TỪNG CẶP:</a:t>
            </a:r>
          </a:p>
          <a:p>
            <a:pPr algn="ctr">
              <a:lnSpc>
                <a:spcPts val="256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775823" y="2375014"/>
            <a:ext cx="5026521" cy="33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  <a:spcBef>
                <a:spcPct val="0"/>
              </a:spcBef>
            </a:pPr>
            <a:r>
              <a:rPr lang="en-US" b="true" sz="24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• THỰC THI BẰNG SCIPY.STATS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509932"/>
            <a:ext cx="685996" cy="518768"/>
          </a:xfrm>
          <a:custGeom>
            <a:avLst/>
            <a:gdLst/>
            <a:ahLst/>
            <a:cxnLst/>
            <a:rect r="r" b="b" t="t" l="l"/>
            <a:pathLst>
              <a:path h="518768" w="685996">
                <a:moveTo>
                  <a:pt x="0" y="0"/>
                </a:moveTo>
                <a:lnTo>
                  <a:pt x="685996" y="0"/>
                </a:lnTo>
                <a:lnTo>
                  <a:pt x="685996" y="518768"/>
                </a:lnTo>
                <a:lnTo>
                  <a:pt x="0" y="518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87661" y="7108128"/>
            <a:ext cx="19889989" cy="8313610"/>
          </a:xfrm>
          <a:custGeom>
            <a:avLst/>
            <a:gdLst/>
            <a:ahLst/>
            <a:cxnLst/>
            <a:rect r="r" b="b" t="t" l="l"/>
            <a:pathLst>
              <a:path h="8313610" w="19889989">
                <a:moveTo>
                  <a:pt x="0" y="0"/>
                </a:moveTo>
                <a:lnTo>
                  <a:pt x="19889989" y="0"/>
                </a:lnTo>
                <a:lnTo>
                  <a:pt x="19889989" y="8313610"/>
                </a:lnTo>
                <a:lnTo>
                  <a:pt x="0" y="831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59383" y="3692754"/>
            <a:ext cx="3814194" cy="748374"/>
            <a:chOff x="0" y="0"/>
            <a:chExt cx="1004561" cy="1971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04561" cy="197103"/>
            </a:xfrm>
            <a:custGeom>
              <a:avLst/>
              <a:gdLst/>
              <a:ahLst/>
              <a:cxnLst/>
              <a:rect r="r" b="b" t="t" l="l"/>
              <a:pathLst>
                <a:path h="197103" w="1004561">
                  <a:moveTo>
                    <a:pt x="50744" y="0"/>
                  </a:moveTo>
                  <a:lnTo>
                    <a:pt x="953817" y="0"/>
                  </a:lnTo>
                  <a:cubicBezTo>
                    <a:pt x="967275" y="0"/>
                    <a:pt x="980182" y="5346"/>
                    <a:pt x="989699" y="14863"/>
                  </a:cubicBezTo>
                  <a:cubicBezTo>
                    <a:pt x="999215" y="24379"/>
                    <a:pt x="1004561" y="37286"/>
                    <a:pt x="1004561" y="50744"/>
                  </a:cubicBezTo>
                  <a:lnTo>
                    <a:pt x="1004561" y="146359"/>
                  </a:lnTo>
                  <a:cubicBezTo>
                    <a:pt x="1004561" y="159817"/>
                    <a:pt x="999215" y="172724"/>
                    <a:pt x="989699" y="182240"/>
                  </a:cubicBezTo>
                  <a:cubicBezTo>
                    <a:pt x="980182" y="191756"/>
                    <a:pt x="967275" y="197103"/>
                    <a:pt x="953817" y="197103"/>
                  </a:cubicBezTo>
                  <a:lnTo>
                    <a:pt x="50744" y="197103"/>
                  </a:lnTo>
                  <a:cubicBezTo>
                    <a:pt x="22719" y="197103"/>
                    <a:pt x="0" y="174384"/>
                    <a:pt x="0" y="146359"/>
                  </a:cubicBezTo>
                  <a:lnTo>
                    <a:pt x="0" y="50744"/>
                  </a:lnTo>
                  <a:cubicBezTo>
                    <a:pt x="0" y="37286"/>
                    <a:pt x="5346" y="24379"/>
                    <a:pt x="14863" y="14863"/>
                  </a:cubicBezTo>
                  <a:cubicBezTo>
                    <a:pt x="24379" y="5346"/>
                    <a:pt x="37286" y="0"/>
                    <a:pt x="507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004561" cy="1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845214" y="3809348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5"/>
                </a:lnTo>
                <a:lnTo>
                  <a:pt x="0" y="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392574" y="3692754"/>
            <a:ext cx="3814194" cy="748374"/>
            <a:chOff x="0" y="0"/>
            <a:chExt cx="1004561" cy="1971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4561" cy="197103"/>
            </a:xfrm>
            <a:custGeom>
              <a:avLst/>
              <a:gdLst/>
              <a:ahLst/>
              <a:cxnLst/>
              <a:rect r="r" b="b" t="t" l="l"/>
              <a:pathLst>
                <a:path h="197103" w="1004561">
                  <a:moveTo>
                    <a:pt x="50744" y="0"/>
                  </a:moveTo>
                  <a:lnTo>
                    <a:pt x="953817" y="0"/>
                  </a:lnTo>
                  <a:cubicBezTo>
                    <a:pt x="967275" y="0"/>
                    <a:pt x="980182" y="5346"/>
                    <a:pt x="989699" y="14863"/>
                  </a:cubicBezTo>
                  <a:cubicBezTo>
                    <a:pt x="999215" y="24379"/>
                    <a:pt x="1004561" y="37286"/>
                    <a:pt x="1004561" y="50744"/>
                  </a:cubicBezTo>
                  <a:lnTo>
                    <a:pt x="1004561" y="146359"/>
                  </a:lnTo>
                  <a:cubicBezTo>
                    <a:pt x="1004561" y="159817"/>
                    <a:pt x="999215" y="172724"/>
                    <a:pt x="989699" y="182240"/>
                  </a:cubicBezTo>
                  <a:cubicBezTo>
                    <a:pt x="980182" y="191756"/>
                    <a:pt x="967275" y="197103"/>
                    <a:pt x="953817" y="197103"/>
                  </a:cubicBezTo>
                  <a:lnTo>
                    <a:pt x="50744" y="197103"/>
                  </a:lnTo>
                  <a:cubicBezTo>
                    <a:pt x="22719" y="197103"/>
                    <a:pt x="0" y="174384"/>
                    <a:pt x="0" y="146359"/>
                  </a:cubicBezTo>
                  <a:lnTo>
                    <a:pt x="0" y="50744"/>
                  </a:lnTo>
                  <a:cubicBezTo>
                    <a:pt x="0" y="37286"/>
                    <a:pt x="5346" y="24379"/>
                    <a:pt x="14863" y="14863"/>
                  </a:cubicBezTo>
                  <a:cubicBezTo>
                    <a:pt x="24379" y="5346"/>
                    <a:pt x="37286" y="0"/>
                    <a:pt x="507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004561" cy="1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578405" y="3809348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5"/>
                </a:lnTo>
                <a:lnTo>
                  <a:pt x="0" y="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45493" y="3692754"/>
            <a:ext cx="4199461" cy="748374"/>
            <a:chOff x="0" y="0"/>
            <a:chExt cx="1106031" cy="1971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6031" cy="197103"/>
            </a:xfrm>
            <a:custGeom>
              <a:avLst/>
              <a:gdLst/>
              <a:ahLst/>
              <a:cxnLst/>
              <a:rect r="r" b="b" t="t" l="l"/>
              <a:pathLst>
                <a:path h="197103" w="1106031">
                  <a:moveTo>
                    <a:pt x="46089" y="0"/>
                  </a:moveTo>
                  <a:lnTo>
                    <a:pt x="1059942" y="0"/>
                  </a:lnTo>
                  <a:cubicBezTo>
                    <a:pt x="1085396" y="0"/>
                    <a:pt x="1106031" y="20635"/>
                    <a:pt x="1106031" y="46089"/>
                  </a:cubicBezTo>
                  <a:lnTo>
                    <a:pt x="1106031" y="151014"/>
                  </a:lnTo>
                  <a:cubicBezTo>
                    <a:pt x="1106031" y="176468"/>
                    <a:pt x="1085396" y="197103"/>
                    <a:pt x="1059942" y="197103"/>
                  </a:cubicBezTo>
                  <a:lnTo>
                    <a:pt x="46089" y="197103"/>
                  </a:lnTo>
                  <a:cubicBezTo>
                    <a:pt x="20635" y="197103"/>
                    <a:pt x="0" y="176468"/>
                    <a:pt x="0" y="151014"/>
                  </a:cubicBezTo>
                  <a:lnTo>
                    <a:pt x="0" y="46089"/>
                  </a:lnTo>
                  <a:cubicBezTo>
                    <a:pt x="0" y="20635"/>
                    <a:pt x="20635" y="0"/>
                    <a:pt x="460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1106031" cy="1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831324" y="3809348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5"/>
                </a:lnTo>
                <a:lnTo>
                  <a:pt x="0" y="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0">
            <a:off x="14304441" y="-2676342"/>
            <a:ext cx="5081025" cy="5978571"/>
          </a:xfrm>
          <a:custGeom>
            <a:avLst/>
            <a:gdLst/>
            <a:ahLst/>
            <a:cxnLst/>
            <a:rect r="r" b="b" t="t" l="l"/>
            <a:pathLst>
              <a:path h="5978571" w="5081025">
                <a:moveTo>
                  <a:pt x="0" y="5978571"/>
                </a:moveTo>
                <a:lnTo>
                  <a:pt x="5081025" y="5978571"/>
                </a:lnTo>
                <a:lnTo>
                  <a:pt x="5081025" y="0"/>
                </a:lnTo>
                <a:lnTo>
                  <a:pt x="0" y="0"/>
                </a:lnTo>
                <a:lnTo>
                  <a:pt x="0" y="597857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139931" y="1899744"/>
            <a:ext cx="18642259" cy="128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b="true" sz="474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1. BUSINESS UNDERSTANDING &amp; ANALYTIC APPROACH</a:t>
            </a:r>
          </a:p>
          <a:p>
            <a:pPr algn="ctr">
              <a:lnSpc>
                <a:spcPts val="497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659383" y="4852411"/>
            <a:ext cx="4348950" cy="414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932" indent="-284966" lvl="1">
              <a:lnSpc>
                <a:spcPts val="2771"/>
              </a:lnSpc>
              <a:spcBef>
                <a:spcPct val="0"/>
              </a:spcBef>
              <a:buFont typeface="Arial"/>
              <a:buChar char="•"/>
            </a:pPr>
            <a:r>
              <a:rPr lang="en-US" sz="2639" spc="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Nền</a:t>
            </a:r>
            <a:r>
              <a:rPr lang="en-US" sz="2639" spc="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tảng phân tích đa chiều (BTC, ETH, BNB, XRP, SOL)</a:t>
            </a:r>
          </a:p>
          <a:p>
            <a:pPr algn="l" marL="569932" indent="-284966" lvl="1">
              <a:lnSpc>
                <a:spcPts val="2771"/>
              </a:lnSpc>
              <a:spcBef>
                <a:spcPct val="0"/>
              </a:spcBef>
              <a:buFont typeface="Arial"/>
              <a:buChar char="•"/>
            </a:pPr>
            <a:r>
              <a:rPr lang="en-US" sz="2639" spc="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Trực quan hóa giàu &amp; dễ hiểu</a:t>
            </a:r>
          </a:p>
          <a:p>
            <a:pPr algn="l" marL="569932" indent="-284966" lvl="1">
              <a:lnSpc>
                <a:spcPts val="2771"/>
              </a:lnSpc>
              <a:spcBef>
                <a:spcPct val="0"/>
              </a:spcBef>
              <a:buFont typeface="Arial"/>
              <a:buChar char="•"/>
            </a:pPr>
            <a:r>
              <a:rPr lang="en-US" sz="2639" spc="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Chatbot AI trả lời từ dữ liệu/biểu đồ</a:t>
            </a:r>
          </a:p>
          <a:p>
            <a:pPr algn="l" marL="569932" indent="-284966" lvl="1">
              <a:lnSpc>
                <a:spcPts val="2771"/>
              </a:lnSpc>
              <a:spcBef>
                <a:spcPct val="0"/>
              </a:spcBef>
              <a:buFont typeface="Arial"/>
              <a:buChar char="•"/>
            </a:pPr>
            <a:r>
              <a:rPr lang="en-US" sz="2639" spc="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Thử nghiệm ML dự báo biến động</a:t>
            </a:r>
          </a:p>
          <a:p>
            <a:pPr algn="l" marL="569932" indent="-284966" lvl="1">
              <a:lnSpc>
                <a:spcPts val="2771"/>
              </a:lnSpc>
              <a:spcBef>
                <a:spcPct val="0"/>
              </a:spcBef>
              <a:buFont typeface="Arial"/>
              <a:buChar char="•"/>
            </a:pPr>
            <a:r>
              <a:rPr lang="en-US" sz="2639" spc="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Cập nhật dữ liệu liên tục</a:t>
            </a:r>
          </a:p>
          <a:p>
            <a:pPr algn="l">
              <a:lnSpc>
                <a:spcPts val="2771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306041" y="3923881"/>
            <a:ext cx="3038854" cy="583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1.1 MỤC TIÊU DỰ ÁN:</a:t>
            </a:r>
          </a:p>
          <a:p>
            <a:pPr algn="just">
              <a:lnSpc>
                <a:spcPts val="224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7129070" y="5454166"/>
            <a:ext cx="4104257" cy="164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579" indent="-330789" lvl="1">
              <a:lnSpc>
                <a:spcPts val="3217"/>
              </a:lnSpc>
              <a:spcBef>
                <a:spcPct val="0"/>
              </a:spcBef>
              <a:buFont typeface="Arial"/>
              <a:buChar char="•"/>
            </a:pPr>
            <a:r>
              <a:rPr lang="en-US" sz="3064" spc="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NĐT</a:t>
            </a:r>
            <a:r>
              <a:rPr lang="en-US" sz="3064" spc="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cá nhân </a:t>
            </a:r>
          </a:p>
          <a:p>
            <a:pPr algn="l" marL="661579" indent="-330789" lvl="1">
              <a:lnSpc>
                <a:spcPts val="3217"/>
              </a:lnSpc>
              <a:spcBef>
                <a:spcPct val="0"/>
              </a:spcBef>
              <a:buFont typeface="Arial"/>
              <a:buChar char="•"/>
            </a:pPr>
            <a:r>
              <a:rPr lang="en-US" sz="3064" spc="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Người mê crypto</a:t>
            </a:r>
          </a:p>
          <a:p>
            <a:pPr algn="l" marL="661579" indent="-330789" lvl="1">
              <a:lnSpc>
                <a:spcPts val="3217"/>
              </a:lnSpc>
              <a:spcBef>
                <a:spcPct val="0"/>
              </a:spcBef>
              <a:buFont typeface="Arial"/>
              <a:buChar char="•"/>
            </a:pPr>
            <a:r>
              <a:rPr lang="en-US" sz="3064" spc="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SV/nhà nghiên cứu 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49351" y="3899350"/>
            <a:ext cx="4006318" cy="56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41"/>
              </a:lnSpc>
            </a:pPr>
            <a:r>
              <a:rPr lang="en-US" b="true" sz="2039" spc="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1.2 NGƯỜI DÙNG :</a:t>
            </a:r>
          </a:p>
          <a:p>
            <a:pPr algn="just">
              <a:lnSpc>
                <a:spcPts val="2141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645493" y="4842886"/>
            <a:ext cx="4563095" cy="415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343" indent="-274171" lvl="1">
              <a:lnSpc>
                <a:spcPts val="2666"/>
              </a:lnSpc>
              <a:spcBef>
                <a:spcPct val="0"/>
              </a:spcBef>
              <a:buFont typeface="Arial"/>
              <a:buChar char="•"/>
            </a:pPr>
            <a:r>
              <a:rPr lang="en-US" sz="2539" spc="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Dữ</a:t>
            </a:r>
            <a:r>
              <a:rPr lang="en-US" sz="2539" spc="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liệu: Binance, Google Trends, Fear &amp; Greed…</a:t>
            </a:r>
          </a:p>
          <a:p>
            <a:pPr algn="l" marL="548343" indent="-274171" lvl="1">
              <a:lnSpc>
                <a:spcPts val="2666"/>
              </a:lnSpc>
              <a:spcBef>
                <a:spcPct val="0"/>
              </a:spcBef>
              <a:buFont typeface="Arial"/>
              <a:buChar char="•"/>
            </a:pPr>
            <a:r>
              <a:rPr lang="en-US" sz="2539" spc="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UI/AI: HTML/CSS/JS, Ollama (Llama3), ngrok</a:t>
            </a:r>
          </a:p>
          <a:p>
            <a:pPr algn="l" marL="548343" indent="-274171" lvl="1">
              <a:lnSpc>
                <a:spcPts val="2666"/>
              </a:lnSpc>
              <a:spcBef>
                <a:spcPct val="0"/>
              </a:spcBef>
              <a:buFont typeface="Arial"/>
              <a:buChar char="•"/>
            </a:pPr>
            <a:r>
              <a:rPr lang="en-US" sz="2539" spc="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ML/TS: scikit-learn, phân tích chuỗi thời gian</a:t>
            </a:r>
          </a:p>
          <a:p>
            <a:pPr algn="l" marL="548343" indent="-274171" lvl="1">
              <a:lnSpc>
                <a:spcPts val="2666"/>
              </a:lnSpc>
              <a:spcBef>
                <a:spcPct val="0"/>
              </a:spcBef>
              <a:buFont typeface="Arial"/>
              <a:buChar char="•"/>
            </a:pPr>
            <a:r>
              <a:rPr lang="en-US" sz="2539" spc="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Viz: Matplotlib, Seaborn, Waffle, Plotly</a:t>
            </a:r>
          </a:p>
          <a:p>
            <a:pPr algn="l">
              <a:lnSpc>
                <a:spcPts val="3506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292151" y="3923881"/>
            <a:ext cx="3552803" cy="106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1.3 PHẠM VI THỰC HIỆN:</a:t>
            </a:r>
          </a:p>
          <a:p>
            <a:pPr algn="just">
              <a:lnSpc>
                <a:spcPts val="5711"/>
              </a:lnSpc>
              <a:spcBef>
                <a:spcPct val="0"/>
              </a:spcBef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676628" y="8505949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3" y="0"/>
                </a:lnTo>
                <a:lnTo>
                  <a:pt x="549283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516086" y="4612345"/>
            <a:ext cx="4492246" cy="4168245"/>
            <a:chOff x="0" y="0"/>
            <a:chExt cx="1183143" cy="109780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83143" cy="1097810"/>
            </a:xfrm>
            <a:custGeom>
              <a:avLst/>
              <a:gdLst/>
              <a:ahLst/>
              <a:cxnLst/>
              <a:rect r="r" b="b" t="t" l="l"/>
              <a:pathLst>
                <a:path h="1097810" w="1183143">
                  <a:moveTo>
                    <a:pt x="43085" y="0"/>
                  </a:moveTo>
                  <a:lnTo>
                    <a:pt x="1140058" y="0"/>
                  </a:lnTo>
                  <a:cubicBezTo>
                    <a:pt x="1163853" y="0"/>
                    <a:pt x="1183143" y="19290"/>
                    <a:pt x="1183143" y="43085"/>
                  </a:cubicBezTo>
                  <a:lnTo>
                    <a:pt x="1183143" y="1054725"/>
                  </a:lnTo>
                  <a:cubicBezTo>
                    <a:pt x="1183143" y="1078520"/>
                    <a:pt x="1163853" y="1097810"/>
                    <a:pt x="1140058" y="1097810"/>
                  </a:cubicBezTo>
                  <a:lnTo>
                    <a:pt x="43085" y="1097810"/>
                  </a:lnTo>
                  <a:cubicBezTo>
                    <a:pt x="19290" y="1097810"/>
                    <a:pt x="0" y="1078520"/>
                    <a:pt x="0" y="1054725"/>
                  </a:cubicBezTo>
                  <a:lnTo>
                    <a:pt x="0" y="43085"/>
                  </a:lnTo>
                  <a:cubicBezTo>
                    <a:pt x="0" y="19290"/>
                    <a:pt x="19290" y="0"/>
                    <a:pt x="430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28575"/>
              <a:ext cx="1183143" cy="1069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044172" y="4742249"/>
            <a:ext cx="4388498" cy="3096950"/>
            <a:chOff x="0" y="0"/>
            <a:chExt cx="1155818" cy="81565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55819" cy="815658"/>
            </a:xfrm>
            <a:custGeom>
              <a:avLst/>
              <a:gdLst/>
              <a:ahLst/>
              <a:cxnLst/>
              <a:rect r="r" b="b" t="t" l="l"/>
              <a:pathLst>
                <a:path h="815658" w="1155819">
                  <a:moveTo>
                    <a:pt x="44103" y="0"/>
                  </a:moveTo>
                  <a:lnTo>
                    <a:pt x="1111715" y="0"/>
                  </a:lnTo>
                  <a:cubicBezTo>
                    <a:pt x="1136073" y="0"/>
                    <a:pt x="1155819" y="19746"/>
                    <a:pt x="1155819" y="44103"/>
                  </a:cubicBezTo>
                  <a:lnTo>
                    <a:pt x="1155819" y="771554"/>
                  </a:lnTo>
                  <a:cubicBezTo>
                    <a:pt x="1155819" y="795912"/>
                    <a:pt x="1136073" y="815658"/>
                    <a:pt x="1111715" y="815658"/>
                  </a:cubicBezTo>
                  <a:lnTo>
                    <a:pt x="44103" y="815658"/>
                  </a:lnTo>
                  <a:cubicBezTo>
                    <a:pt x="19746" y="815658"/>
                    <a:pt x="0" y="795912"/>
                    <a:pt x="0" y="771554"/>
                  </a:cubicBezTo>
                  <a:lnTo>
                    <a:pt x="0" y="44103"/>
                  </a:lnTo>
                  <a:cubicBezTo>
                    <a:pt x="0" y="19746"/>
                    <a:pt x="19746" y="0"/>
                    <a:pt x="441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28575"/>
              <a:ext cx="1155818" cy="787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470896" y="4677297"/>
            <a:ext cx="4737692" cy="4038341"/>
            <a:chOff x="0" y="0"/>
            <a:chExt cx="1247787" cy="106359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47787" cy="1063596"/>
            </a:xfrm>
            <a:custGeom>
              <a:avLst/>
              <a:gdLst/>
              <a:ahLst/>
              <a:cxnLst/>
              <a:rect r="r" b="b" t="t" l="l"/>
              <a:pathLst>
                <a:path h="1063596" w="1247787">
                  <a:moveTo>
                    <a:pt x="40853" y="0"/>
                  </a:moveTo>
                  <a:lnTo>
                    <a:pt x="1206934" y="0"/>
                  </a:lnTo>
                  <a:cubicBezTo>
                    <a:pt x="1229497" y="0"/>
                    <a:pt x="1247787" y="18290"/>
                    <a:pt x="1247787" y="40853"/>
                  </a:cubicBezTo>
                  <a:lnTo>
                    <a:pt x="1247787" y="1022743"/>
                  </a:lnTo>
                  <a:cubicBezTo>
                    <a:pt x="1247787" y="1033578"/>
                    <a:pt x="1243483" y="1043969"/>
                    <a:pt x="1235822" y="1051630"/>
                  </a:cubicBezTo>
                  <a:cubicBezTo>
                    <a:pt x="1228160" y="1059292"/>
                    <a:pt x="1217769" y="1063596"/>
                    <a:pt x="1206934" y="1063596"/>
                  </a:cubicBezTo>
                  <a:lnTo>
                    <a:pt x="40853" y="1063596"/>
                  </a:lnTo>
                  <a:cubicBezTo>
                    <a:pt x="30018" y="1063596"/>
                    <a:pt x="19627" y="1059292"/>
                    <a:pt x="11966" y="1051630"/>
                  </a:cubicBezTo>
                  <a:cubicBezTo>
                    <a:pt x="4304" y="1043969"/>
                    <a:pt x="0" y="1033578"/>
                    <a:pt x="0" y="1022743"/>
                  </a:cubicBezTo>
                  <a:lnTo>
                    <a:pt x="0" y="40853"/>
                  </a:lnTo>
                  <a:cubicBezTo>
                    <a:pt x="0" y="30018"/>
                    <a:pt x="4304" y="19627"/>
                    <a:pt x="11966" y="11966"/>
                  </a:cubicBezTo>
                  <a:cubicBezTo>
                    <a:pt x="19627" y="4304"/>
                    <a:pt x="30018" y="0"/>
                    <a:pt x="408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28575"/>
              <a:ext cx="1247787" cy="103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08762" y="652618"/>
            <a:ext cx="8361703" cy="9634382"/>
          </a:xfrm>
          <a:custGeom>
            <a:avLst/>
            <a:gdLst/>
            <a:ahLst/>
            <a:cxnLst/>
            <a:rect r="r" b="b" t="t" l="l"/>
            <a:pathLst>
              <a:path h="9634382" w="8361703">
                <a:moveTo>
                  <a:pt x="0" y="0"/>
                </a:moveTo>
                <a:lnTo>
                  <a:pt x="8361703" y="0"/>
                </a:lnTo>
                <a:lnTo>
                  <a:pt x="8361703" y="9634382"/>
                </a:lnTo>
                <a:lnTo>
                  <a:pt x="0" y="963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77" r="0" b="-2057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2133" y="2777077"/>
            <a:ext cx="9218956" cy="7042479"/>
          </a:xfrm>
          <a:custGeom>
            <a:avLst/>
            <a:gdLst/>
            <a:ahLst/>
            <a:cxnLst/>
            <a:rect r="r" b="b" t="t" l="l"/>
            <a:pathLst>
              <a:path h="7042479" w="9218956">
                <a:moveTo>
                  <a:pt x="0" y="0"/>
                </a:moveTo>
                <a:lnTo>
                  <a:pt x="9218956" y="0"/>
                </a:lnTo>
                <a:lnTo>
                  <a:pt x="9218956" y="7042479"/>
                </a:lnTo>
                <a:lnTo>
                  <a:pt x="0" y="7042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079" r="0" b="-771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73524" y="190971"/>
            <a:ext cx="7432179" cy="69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26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BẢNG TỔNG HỢP (MỌI SYMBOL × FACTOR):</a:t>
            </a:r>
          </a:p>
          <a:p>
            <a:pPr algn="ctr">
              <a:lnSpc>
                <a:spcPts val="277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3751" y="2057909"/>
            <a:ext cx="8480249" cy="92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  <a:spcBef>
                <a:spcPct val="0"/>
              </a:spcBef>
            </a:pPr>
            <a:r>
              <a:rPr lang="en-US" b="true" sz="23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TOP YẾU TỐ CÓ P-VALUE NHỎ NHẤT MỖI SYMBOL (KHÔNG LỌC ALPHA TRONG CODE GỐC): </a:t>
            </a:r>
          </a:p>
          <a:p>
            <a:pPr algn="ctr">
              <a:lnSpc>
                <a:spcPts val="24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77278" y="1726419"/>
            <a:ext cx="8776139" cy="9617687"/>
          </a:xfrm>
          <a:custGeom>
            <a:avLst/>
            <a:gdLst/>
            <a:ahLst/>
            <a:cxnLst/>
            <a:rect r="r" b="b" t="t" l="l"/>
            <a:pathLst>
              <a:path h="9617687" w="8776139">
                <a:moveTo>
                  <a:pt x="0" y="0"/>
                </a:moveTo>
                <a:lnTo>
                  <a:pt x="8776139" y="0"/>
                </a:lnTo>
                <a:lnTo>
                  <a:pt x="8776139" y="9617687"/>
                </a:lnTo>
                <a:lnTo>
                  <a:pt x="0" y="961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94272" y="-538137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87050" y="3576663"/>
            <a:ext cx="4637582" cy="4114800"/>
          </a:xfrm>
          <a:custGeom>
            <a:avLst/>
            <a:gdLst/>
            <a:ahLst/>
            <a:cxnLst/>
            <a:rect r="r" b="b" t="t" l="l"/>
            <a:pathLst>
              <a:path h="4114800" w="4637582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9418" y="9365373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7685" y="1974174"/>
            <a:ext cx="8306990" cy="8257816"/>
          </a:xfrm>
          <a:custGeom>
            <a:avLst/>
            <a:gdLst/>
            <a:ahLst/>
            <a:cxnLst/>
            <a:rect r="r" b="b" t="t" l="l"/>
            <a:pathLst>
              <a:path h="8257816" w="8306990">
                <a:moveTo>
                  <a:pt x="0" y="0"/>
                </a:moveTo>
                <a:lnTo>
                  <a:pt x="8306990" y="0"/>
                </a:lnTo>
                <a:lnTo>
                  <a:pt x="8306990" y="8257815"/>
                </a:lnTo>
                <a:lnTo>
                  <a:pt x="0" y="8257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66" t="0" r="-5097" b="-66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69743" y="327445"/>
            <a:ext cx="9446333" cy="145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b="true" sz="3593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3.6. PHÂN TÍCH QUAN HỆ GIỮA CÁC COIN (CROSS-MARKET CORRELATION)</a:t>
            </a:r>
          </a:p>
          <a:p>
            <a:pPr algn="ctr">
              <a:lnSpc>
                <a:spcPts val="377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162293" y="1619086"/>
            <a:ext cx="2767310" cy="35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2639">
                <a:solidFill>
                  <a:srgbClr val="000000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3.6.1. MỤC TIÊU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493872" y="8031190"/>
            <a:ext cx="5081025" cy="5978571"/>
          </a:xfrm>
          <a:custGeom>
            <a:avLst/>
            <a:gdLst/>
            <a:ahLst/>
            <a:cxnLst/>
            <a:rect r="r" b="b" t="t" l="l"/>
            <a:pathLst>
              <a:path h="5978571" w="5081025">
                <a:moveTo>
                  <a:pt x="0" y="5978572"/>
                </a:moveTo>
                <a:lnTo>
                  <a:pt x="5081025" y="5978572"/>
                </a:lnTo>
                <a:lnTo>
                  <a:pt x="5081025" y="0"/>
                </a:lnTo>
                <a:lnTo>
                  <a:pt x="0" y="0"/>
                </a:lnTo>
                <a:lnTo>
                  <a:pt x="0" y="5978572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3892696" y="6376087"/>
            <a:ext cx="5081025" cy="5978571"/>
          </a:xfrm>
          <a:custGeom>
            <a:avLst/>
            <a:gdLst/>
            <a:ahLst/>
            <a:cxnLst/>
            <a:rect r="r" b="b" t="t" l="l"/>
            <a:pathLst>
              <a:path h="5978571" w="5081025">
                <a:moveTo>
                  <a:pt x="0" y="5978571"/>
                </a:moveTo>
                <a:lnTo>
                  <a:pt x="5081025" y="5978571"/>
                </a:lnTo>
                <a:lnTo>
                  <a:pt x="5081025" y="0"/>
                </a:lnTo>
                <a:lnTo>
                  <a:pt x="0" y="0"/>
                </a:lnTo>
                <a:lnTo>
                  <a:pt x="0" y="597857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67620"/>
            <a:ext cx="6810473" cy="7676218"/>
          </a:xfrm>
          <a:custGeom>
            <a:avLst/>
            <a:gdLst/>
            <a:ahLst/>
            <a:cxnLst/>
            <a:rect r="r" b="b" t="t" l="l"/>
            <a:pathLst>
              <a:path h="7676218" w="6810473">
                <a:moveTo>
                  <a:pt x="0" y="0"/>
                </a:moveTo>
                <a:lnTo>
                  <a:pt x="6810473" y="0"/>
                </a:lnTo>
                <a:lnTo>
                  <a:pt x="6810473" y="7676218"/>
                </a:lnTo>
                <a:lnTo>
                  <a:pt x="0" y="767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18" r="-3043" b="-231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95118" y="2362857"/>
            <a:ext cx="9394763" cy="7680981"/>
          </a:xfrm>
          <a:custGeom>
            <a:avLst/>
            <a:gdLst/>
            <a:ahLst/>
            <a:cxnLst/>
            <a:rect r="r" b="b" t="t" l="l"/>
            <a:pathLst>
              <a:path h="7680981" w="9394763">
                <a:moveTo>
                  <a:pt x="0" y="0"/>
                </a:moveTo>
                <a:lnTo>
                  <a:pt x="9394764" y="0"/>
                </a:lnTo>
                <a:lnTo>
                  <a:pt x="9394764" y="7680981"/>
                </a:lnTo>
                <a:lnTo>
                  <a:pt x="0" y="7680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7" t="-5822" r="-18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5386" y="1583906"/>
            <a:ext cx="5637337" cy="583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MA TRẬN TƯƠNG QUAN LOG_RETURN GIỮA CÁC COIN (CÙNG NGÀY).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62720" y="1722019"/>
            <a:ext cx="8070690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Β SO VỚI BTC VÀ Ý NGHĨA THỐNG KÊ (BẢNG &amp; BIỂU ĐỒ).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19399" y="186665"/>
            <a:ext cx="9333949" cy="1187957"/>
          </a:xfrm>
          <a:custGeom>
            <a:avLst/>
            <a:gdLst/>
            <a:ahLst/>
            <a:cxnLst/>
            <a:rect r="r" b="b" t="t" l="l"/>
            <a:pathLst>
              <a:path h="1187957" w="9333949">
                <a:moveTo>
                  <a:pt x="0" y="0"/>
                </a:moveTo>
                <a:lnTo>
                  <a:pt x="9333949" y="0"/>
                </a:lnTo>
                <a:lnTo>
                  <a:pt x="9333949" y="1187957"/>
                </a:lnTo>
                <a:lnTo>
                  <a:pt x="0" y="1187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36189" y="487829"/>
            <a:ext cx="11069562" cy="65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3.6.2. KẾT QUẢ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1698" y="2511042"/>
            <a:ext cx="11073121" cy="1409306"/>
          </a:xfrm>
          <a:custGeom>
            <a:avLst/>
            <a:gdLst/>
            <a:ahLst/>
            <a:cxnLst/>
            <a:rect r="r" b="b" t="t" l="l"/>
            <a:pathLst>
              <a:path h="1409306" w="11073121">
                <a:moveTo>
                  <a:pt x="0" y="0"/>
                </a:moveTo>
                <a:lnTo>
                  <a:pt x="11073121" y="0"/>
                </a:lnTo>
                <a:lnTo>
                  <a:pt x="11073121" y="1409306"/>
                </a:lnTo>
                <a:lnTo>
                  <a:pt x="0" y="1409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90656" y="-1681809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94718" y="8606712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3"/>
                </a:lnTo>
                <a:lnTo>
                  <a:pt x="0" y="54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719397" y="5833143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64703" y="3071432"/>
            <a:ext cx="7103391" cy="7064645"/>
          </a:xfrm>
          <a:custGeom>
            <a:avLst/>
            <a:gdLst/>
            <a:ahLst/>
            <a:cxnLst/>
            <a:rect r="r" b="b" t="t" l="l"/>
            <a:pathLst>
              <a:path h="7064645" w="7103391">
                <a:moveTo>
                  <a:pt x="0" y="0"/>
                </a:moveTo>
                <a:lnTo>
                  <a:pt x="7103390" y="0"/>
                </a:lnTo>
                <a:lnTo>
                  <a:pt x="7103390" y="7064645"/>
                </a:lnTo>
                <a:lnTo>
                  <a:pt x="0" y="7064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14350" y="4777099"/>
            <a:ext cx="10423782" cy="3620236"/>
          </a:xfrm>
          <a:custGeom>
            <a:avLst/>
            <a:gdLst/>
            <a:ahLst/>
            <a:cxnLst/>
            <a:rect r="r" b="b" t="t" l="l"/>
            <a:pathLst>
              <a:path h="3620236" w="10423782">
                <a:moveTo>
                  <a:pt x="0" y="0"/>
                </a:moveTo>
                <a:lnTo>
                  <a:pt x="10423782" y="0"/>
                </a:lnTo>
                <a:lnTo>
                  <a:pt x="10423782" y="3620235"/>
                </a:lnTo>
                <a:lnTo>
                  <a:pt x="0" y="36202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21094" y="2954738"/>
            <a:ext cx="11069562" cy="128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4. DATA VISUALIZATION</a:t>
            </a:r>
          </a:p>
          <a:p>
            <a:pPr algn="l">
              <a:lnSpc>
                <a:spcPts val="497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887779" y="4056856"/>
            <a:ext cx="11069562" cy="108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3"/>
              </a:lnSpc>
            </a:pPr>
            <a:r>
              <a:rPr lang="en-US" sz="40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4.1 CHUẨN BỊ</a:t>
            </a:r>
          </a:p>
          <a:p>
            <a:pPr algn="l">
              <a:lnSpc>
                <a:spcPts val="4243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87458" y="-2600729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810" y="9448234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3"/>
                </a:lnTo>
                <a:lnTo>
                  <a:pt x="0" y="549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89987" y="-60292"/>
            <a:ext cx="8680372" cy="2177984"/>
          </a:xfrm>
          <a:custGeom>
            <a:avLst/>
            <a:gdLst/>
            <a:ahLst/>
            <a:cxnLst/>
            <a:rect r="r" b="b" t="t" l="l"/>
            <a:pathLst>
              <a:path h="2177984" w="8680372">
                <a:moveTo>
                  <a:pt x="0" y="0"/>
                </a:moveTo>
                <a:lnTo>
                  <a:pt x="8680372" y="0"/>
                </a:lnTo>
                <a:lnTo>
                  <a:pt x="8680372" y="2177984"/>
                </a:lnTo>
                <a:lnTo>
                  <a:pt x="0" y="2177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85739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6" y="0"/>
                </a:lnTo>
                <a:lnTo>
                  <a:pt x="209162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94244" y="6811451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01003" y="2440426"/>
            <a:ext cx="4500066" cy="748374"/>
            <a:chOff x="0" y="0"/>
            <a:chExt cx="1185203" cy="1971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5203" cy="197103"/>
            </a:xfrm>
            <a:custGeom>
              <a:avLst/>
              <a:gdLst/>
              <a:ahLst/>
              <a:cxnLst/>
              <a:rect r="r" b="b" t="t" l="l"/>
              <a:pathLst>
                <a:path h="197103" w="1185203">
                  <a:moveTo>
                    <a:pt x="43010" y="0"/>
                  </a:moveTo>
                  <a:lnTo>
                    <a:pt x="1142192" y="0"/>
                  </a:lnTo>
                  <a:cubicBezTo>
                    <a:pt x="1165946" y="0"/>
                    <a:pt x="1185203" y="19256"/>
                    <a:pt x="1185203" y="43010"/>
                  </a:cubicBezTo>
                  <a:lnTo>
                    <a:pt x="1185203" y="154093"/>
                  </a:lnTo>
                  <a:cubicBezTo>
                    <a:pt x="1185203" y="177846"/>
                    <a:pt x="1165946" y="197103"/>
                    <a:pt x="1142192" y="197103"/>
                  </a:cubicBezTo>
                  <a:lnTo>
                    <a:pt x="43010" y="197103"/>
                  </a:lnTo>
                  <a:cubicBezTo>
                    <a:pt x="19256" y="197103"/>
                    <a:pt x="0" y="177846"/>
                    <a:pt x="0" y="154093"/>
                  </a:cubicBezTo>
                  <a:lnTo>
                    <a:pt x="0" y="43010"/>
                  </a:lnTo>
                  <a:cubicBezTo>
                    <a:pt x="0" y="19256"/>
                    <a:pt x="19256" y="0"/>
                    <a:pt x="43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185203" cy="1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48505" y="2556787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5"/>
                </a:lnTo>
                <a:lnTo>
                  <a:pt x="0" y="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1003" y="6890403"/>
            <a:ext cx="4500066" cy="748374"/>
            <a:chOff x="0" y="0"/>
            <a:chExt cx="1185203" cy="1971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5203" cy="197103"/>
            </a:xfrm>
            <a:custGeom>
              <a:avLst/>
              <a:gdLst/>
              <a:ahLst/>
              <a:cxnLst/>
              <a:rect r="r" b="b" t="t" l="l"/>
              <a:pathLst>
                <a:path h="197103" w="1185203">
                  <a:moveTo>
                    <a:pt x="43010" y="0"/>
                  </a:moveTo>
                  <a:lnTo>
                    <a:pt x="1142192" y="0"/>
                  </a:lnTo>
                  <a:cubicBezTo>
                    <a:pt x="1165946" y="0"/>
                    <a:pt x="1185203" y="19256"/>
                    <a:pt x="1185203" y="43010"/>
                  </a:cubicBezTo>
                  <a:lnTo>
                    <a:pt x="1185203" y="154093"/>
                  </a:lnTo>
                  <a:cubicBezTo>
                    <a:pt x="1185203" y="177846"/>
                    <a:pt x="1165946" y="197103"/>
                    <a:pt x="1142192" y="197103"/>
                  </a:cubicBezTo>
                  <a:lnTo>
                    <a:pt x="43010" y="197103"/>
                  </a:lnTo>
                  <a:cubicBezTo>
                    <a:pt x="19256" y="197103"/>
                    <a:pt x="0" y="177846"/>
                    <a:pt x="0" y="154093"/>
                  </a:cubicBezTo>
                  <a:lnTo>
                    <a:pt x="0" y="43010"/>
                  </a:lnTo>
                  <a:cubicBezTo>
                    <a:pt x="0" y="19256"/>
                    <a:pt x="19256" y="0"/>
                    <a:pt x="43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185203" cy="1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03253" y="7001088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5"/>
                </a:lnTo>
                <a:lnTo>
                  <a:pt x="0" y="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458250" y="2318873"/>
            <a:ext cx="10974232" cy="4243732"/>
          </a:xfrm>
          <a:custGeom>
            <a:avLst/>
            <a:gdLst/>
            <a:ahLst/>
            <a:cxnLst/>
            <a:rect r="r" b="b" t="t" l="l"/>
            <a:pathLst>
              <a:path h="4243732" w="10974232">
                <a:moveTo>
                  <a:pt x="0" y="0"/>
                </a:moveTo>
                <a:lnTo>
                  <a:pt x="10974232" y="0"/>
                </a:lnTo>
                <a:lnTo>
                  <a:pt x="10974232" y="4243732"/>
                </a:lnTo>
                <a:lnTo>
                  <a:pt x="0" y="42437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3778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440158" y="6757867"/>
            <a:ext cx="10992324" cy="2690367"/>
          </a:xfrm>
          <a:custGeom>
            <a:avLst/>
            <a:gdLst/>
            <a:ahLst/>
            <a:cxnLst/>
            <a:rect r="r" b="b" t="t" l="l"/>
            <a:pathLst>
              <a:path h="2690367" w="10992324">
                <a:moveTo>
                  <a:pt x="0" y="0"/>
                </a:moveTo>
                <a:lnTo>
                  <a:pt x="10992324" y="0"/>
                </a:lnTo>
                <a:lnTo>
                  <a:pt x="10992324" y="2690367"/>
                </a:lnTo>
                <a:lnTo>
                  <a:pt x="0" y="26903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467024" y="393445"/>
            <a:ext cx="7554666" cy="173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3236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4.2 WAFFLE CHART — TỶ TRỌNG KHỐI LƯỢNG GIAO DỊCH GIỮA CÁC MÃ</a:t>
            </a:r>
          </a:p>
          <a:p>
            <a:pPr algn="l">
              <a:lnSpc>
                <a:spcPts val="3397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440055" y="2671320"/>
            <a:ext cx="4334254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CODE TẠO WAFFLE CHART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87779" y="7115621"/>
            <a:ext cx="3038854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WAFFLE CHART: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9418" y="9435336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3"/>
                </a:lnTo>
                <a:lnTo>
                  <a:pt x="0" y="549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525650"/>
            <a:ext cx="7315200" cy="3670900"/>
          </a:xfrm>
          <a:custGeom>
            <a:avLst/>
            <a:gdLst/>
            <a:ahLst/>
            <a:cxnLst/>
            <a:rect r="r" b="b" t="t" l="l"/>
            <a:pathLst>
              <a:path h="3670900" w="7315200">
                <a:moveTo>
                  <a:pt x="0" y="0"/>
                </a:moveTo>
                <a:lnTo>
                  <a:pt x="7315200" y="0"/>
                </a:lnTo>
                <a:lnTo>
                  <a:pt x="7315200" y="3670900"/>
                </a:lnTo>
                <a:lnTo>
                  <a:pt x="0" y="367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03036" y="3139171"/>
            <a:ext cx="11344879" cy="5361003"/>
          </a:xfrm>
          <a:custGeom>
            <a:avLst/>
            <a:gdLst/>
            <a:ahLst/>
            <a:cxnLst/>
            <a:rect r="r" b="b" t="t" l="l"/>
            <a:pathLst>
              <a:path h="5361003" w="11344879">
                <a:moveTo>
                  <a:pt x="0" y="0"/>
                </a:moveTo>
                <a:lnTo>
                  <a:pt x="11344878" y="0"/>
                </a:lnTo>
                <a:lnTo>
                  <a:pt x="11344878" y="5361003"/>
                </a:lnTo>
                <a:lnTo>
                  <a:pt x="0" y="5361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87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76065" y="244354"/>
            <a:ext cx="9758537" cy="202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3"/>
              </a:lnSpc>
            </a:pPr>
            <a:r>
              <a:rPr lang="en-US" sz="50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4.3 AREA PLOT — XU HƯỚNG GIÁ THEO THỜI GIAN</a:t>
            </a:r>
          </a:p>
          <a:p>
            <a:pPr algn="l">
              <a:lnSpc>
                <a:spcPts val="529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830742" y="-2532830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5" y="0"/>
                </a:lnTo>
                <a:lnTo>
                  <a:pt x="4607175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71440" y="103829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3369" y="5464549"/>
            <a:ext cx="9249349" cy="4538407"/>
          </a:xfrm>
          <a:custGeom>
            <a:avLst/>
            <a:gdLst/>
            <a:ahLst/>
            <a:cxnLst/>
            <a:rect r="r" b="b" t="t" l="l"/>
            <a:pathLst>
              <a:path h="4538407" w="9249349">
                <a:moveTo>
                  <a:pt x="0" y="0"/>
                </a:moveTo>
                <a:lnTo>
                  <a:pt x="9249349" y="0"/>
                </a:lnTo>
                <a:lnTo>
                  <a:pt x="9249349" y="4538407"/>
                </a:lnTo>
                <a:lnTo>
                  <a:pt x="0" y="4538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27641" y="778084"/>
            <a:ext cx="9718440" cy="4841984"/>
          </a:xfrm>
          <a:custGeom>
            <a:avLst/>
            <a:gdLst/>
            <a:ahLst/>
            <a:cxnLst/>
            <a:rect r="r" b="b" t="t" l="l"/>
            <a:pathLst>
              <a:path h="4841984" w="9718440">
                <a:moveTo>
                  <a:pt x="0" y="0"/>
                </a:moveTo>
                <a:lnTo>
                  <a:pt x="9718440" y="0"/>
                </a:lnTo>
                <a:lnTo>
                  <a:pt x="9718440" y="4841984"/>
                </a:lnTo>
                <a:lnTo>
                  <a:pt x="0" y="484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6" r="0" b="-9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05002" y="4882075"/>
            <a:ext cx="5806083" cy="73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AREA PLOT: XU HƯỚNG GIÁ BNB</a:t>
            </a:r>
          </a:p>
          <a:p>
            <a:pPr algn="ctr">
              <a:lnSpc>
                <a:spcPts val="287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320757" y="5841298"/>
            <a:ext cx="6369348" cy="41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AREA PLOT: XU HƯỚNG GIÁ BTC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05388" y="6261156"/>
            <a:ext cx="3182612" cy="4354321"/>
          </a:xfrm>
          <a:custGeom>
            <a:avLst/>
            <a:gdLst/>
            <a:ahLst/>
            <a:cxnLst/>
            <a:rect r="r" b="b" t="t" l="l"/>
            <a:pathLst>
              <a:path h="4354321" w="3182612">
                <a:moveTo>
                  <a:pt x="0" y="0"/>
                </a:moveTo>
                <a:lnTo>
                  <a:pt x="3182612" y="0"/>
                </a:lnTo>
                <a:lnTo>
                  <a:pt x="3182612" y="4354321"/>
                </a:lnTo>
                <a:lnTo>
                  <a:pt x="0" y="4354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71440" y="103829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010150"/>
            <a:ext cx="8946865" cy="4665087"/>
          </a:xfrm>
          <a:custGeom>
            <a:avLst/>
            <a:gdLst/>
            <a:ahLst/>
            <a:cxnLst/>
            <a:rect r="r" b="b" t="t" l="l"/>
            <a:pathLst>
              <a:path h="4665087" w="8946865">
                <a:moveTo>
                  <a:pt x="0" y="0"/>
                </a:moveTo>
                <a:lnTo>
                  <a:pt x="8946865" y="0"/>
                </a:lnTo>
                <a:lnTo>
                  <a:pt x="8946865" y="4665087"/>
                </a:lnTo>
                <a:lnTo>
                  <a:pt x="0" y="4665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0" t="-950" r="-5056" b="-95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6865" y="5010150"/>
            <a:ext cx="9273043" cy="4629582"/>
          </a:xfrm>
          <a:custGeom>
            <a:avLst/>
            <a:gdLst/>
            <a:ahLst/>
            <a:cxnLst/>
            <a:rect r="r" b="b" t="t" l="l"/>
            <a:pathLst>
              <a:path h="4629582" w="9273043">
                <a:moveTo>
                  <a:pt x="0" y="0"/>
                </a:moveTo>
                <a:lnTo>
                  <a:pt x="9273043" y="0"/>
                </a:lnTo>
                <a:lnTo>
                  <a:pt x="9273043" y="4629582"/>
                </a:lnTo>
                <a:lnTo>
                  <a:pt x="0" y="4629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" t="0" r="-29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44295" y="653111"/>
            <a:ext cx="9005140" cy="4425884"/>
          </a:xfrm>
          <a:custGeom>
            <a:avLst/>
            <a:gdLst/>
            <a:ahLst/>
            <a:cxnLst/>
            <a:rect r="r" b="b" t="t" l="l"/>
            <a:pathLst>
              <a:path h="4425884" w="9005140">
                <a:moveTo>
                  <a:pt x="0" y="0"/>
                </a:moveTo>
                <a:lnTo>
                  <a:pt x="9005140" y="0"/>
                </a:lnTo>
                <a:lnTo>
                  <a:pt x="9005140" y="4425885"/>
                </a:lnTo>
                <a:lnTo>
                  <a:pt x="0" y="4425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60635" y="9778671"/>
            <a:ext cx="5717381" cy="37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AREA PLOT: XU HƯỚNG GIÁ ETH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97963" y="9867142"/>
            <a:ext cx="6372027" cy="41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AREA PLOT: XU HƯỚNG GIÁ SOL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11873" y="141929"/>
            <a:ext cx="5783858" cy="37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</a:t>
            </a: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AREA PLOT: XU HƯỚNG GIÁ XRP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90656" y="-1681809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79161" y="9579106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3" y="0"/>
                </a:lnTo>
                <a:lnTo>
                  <a:pt x="549283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19397" y="5833143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69106" y="3949577"/>
            <a:ext cx="4616098" cy="6315558"/>
          </a:xfrm>
          <a:custGeom>
            <a:avLst/>
            <a:gdLst/>
            <a:ahLst/>
            <a:cxnLst/>
            <a:rect r="r" b="b" t="t" l="l"/>
            <a:pathLst>
              <a:path h="6315558" w="4616098">
                <a:moveTo>
                  <a:pt x="0" y="0"/>
                </a:moveTo>
                <a:lnTo>
                  <a:pt x="4616099" y="0"/>
                </a:lnTo>
                <a:lnTo>
                  <a:pt x="4616099" y="6315557"/>
                </a:lnTo>
                <a:lnTo>
                  <a:pt x="0" y="63155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90933" y="3739209"/>
            <a:ext cx="11244798" cy="5367887"/>
          </a:xfrm>
          <a:custGeom>
            <a:avLst/>
            <a:gdLst/>
            <a:ahLst/>
            <a:cxnLst/>
            <a:rect r="r" b="b" t="t" l="l"/>
            <a:pathLst>
              <a:path h="5367887" w="11244798">
                <a:moveTo>
                  <a:pt x="0" y="0"/>
                </a:moveTo>
                <a:lnTo>
                  <a:pt x="11244798" y="0"/>
                </a:lnTo>
                <a:lnTo>
                  <a:pt x="11244798" y="5367887"/>
                </a:lnTo>
                <a:lnTo>
                  <a:pt x="0" y="53678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66169" y="1829606"/>
            <a:ext cx="11069562" cy="190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4.4 HISTOGRAM — PHÂN PHỐI LỢI NHUẬN NGÀY (RETURN)</a:t>
            </a:r>
          </a:p>
          <a:p>
            <a:pPr algn="l">
              <a:lnSpc>
                <a:spcPts val="497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887779" y="3327672"/>
            <a:ext cx="5868690" cy="75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b="true" sz="28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CODE VẼ HISTOGRAM RETURN 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71440" y="103829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3369" y="5464549"/>
            <a:ext cx="9249349" cy="4538407"/>
          </a:xfrm>
          <a:custGeom>
            <a:avLst/>
            <a:gdLst/>
            <a:ahLst/>
            <a:cxnLst/>
            <a:rect r="r" b="b" t="t" l="l"/>
            <a:pathLst>
              <a:path h="4538407" w="9249349">
                <a:moveTo>
                  <a:pt x="0" y="0"/>
                </a:moveTo>
                <a:lnTo>
                  <a:pt x="9249349" y="0"/>
                </a:lnTo>
                <a:lnTo>
                  <a:pt x="9249349" y="4538407"/>
                </a:lnTo>
                <a:lnTo>
                  <a:pt x="0" y="4538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35" r="0" b="-11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02282" y="807163"/>
            <a:ext cx="9718440" cy="4841984"/>
          </a:xfrm>
          <a:custGeom>
            <a:avLst/>
            <a:gdLst/>
            <a:ahLst/>
            <a:cxnLst/>
            <a:rect r="r" b="b" t="t" l="l"/>
            <a:pathLst>
              <a:path h="4841984" w="9718440">
                <a:moveTo>
                  <a:pt x="0" y="0"/>
                </a:moveTo>
                <a:lnTo>
                  <a:pt x="9718440" y="0"/>
                </a:lnTo>
                <a:lnTo>
                  <a:pt x="9718440" y="4841984"/>
                </a:lnTo>
                <a:lnTo>
                  <a:pt x="0" y="484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2" t="0" r="-37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9270" y="4872550"/>
            <a:ext cx="7158371" cy="69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2"/>
              </a:lnSpc>
              <a:spcBef>
                <a:spcPct val="0"/>
              </a:spcBef>
            </a:pPr>
            <a:r>
              <a:rPr lang="en-US" b="true" sz="255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HISTOG</a:t>
            </a:r>
            <a:r>
              <a:rPr lang="en-US" b="true" sz="255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RAM: PHÂN PHỐI LỢI NHUẬN BNB</a:t>
            </a:r>
          </a:p>
          <a:p>
            <a:pPr algn="ctr">
              <a:lnSpc>
                <a:spcPts val="268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75024" y="5839647"/>
            <a:ext cx="8445698" cy="81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HISTOG</a:t>
            </a: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RAM: PHÂN PHỐI LỢI NHUẬN BTC</a:t>
            </a:r>
          </a:p>
          <a:p>
            <a:pPr algn="ctr">
              <a:lnSpc>
                <a:spcPts val="3191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05388" y="6261156"/>
            <a:ext cx="3182612" cy="4354321"/>
          </a:xfrm>
          <a:custGeom>
            <a:avLst/>
            <a:gdLst/>
            <a:ahLst/>
            <a:cxnLst/>
            <a:rect r="r" b="b" t="t" l="l"/>
            <a:pathLst>
              <a:path h="4354321" w="3182612">
                <a:moveTo>
                  <a:pt x="0" y="0"/>
                </a:moveTo>
                <a:lnTo>
                  <a:pt x="3182612" y="0"/>
                </a:lnTo>
                <a:lnTo>
                  <a:pt x="3182612" y="4354321"/>
                </a:lnTo>
                <a:lnTo>
                  <a:pt x="0" y="4354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509932"/>
            <a:ext cx="685996" cy="518768"/>
          </a:xfrm>
          <a:custGeom>
            <a:avLst/>
            <a:gdLst/>
            <a:ahLst/>
            <a:cxnLst/>
            <a:rect r="r" b="b" t="t" l="l"/>
            <a:pathLst>
              <a:path h="518768" w="685996">
                <a:moveTo>
                  <a:pt x="0" y="0"/>
                </a:moveTo>
                <a:lnTo>
                  <a:pt x="685996" y="0"/>
                </a:lnTo>
                <a:lnTo>
                  <a:pt x="685996" y="518768"/>
                </a:lnTo>
                <a:lnTo>
                  <a:pt x="0" y="518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01868" y="9365373"/>
            <a:ext cx="7315200" cy="2433967"/>
          </a:xfrm>
          <a:custGeom>
            <a:avLst/>
            <a:gdLst/>
            <a:ahLst/>
            <a:cxnLst/>
            <a:rect r="r" b="b" t="t" l="l"/>
            <a:pathLst>
              <a:path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6"/>
                </a:lnTo>
                <a:lnTo>
                  <a:pt x="0" y="2433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5493872" y="8031190"/>
            <a:ext cx="5081025" cy="5978571"/>
          </a:xfrm>
          <a:custGeom>
            <a:avLst/>
            <a:gdLst/>
            <a:ahLst/>
            <a:cxnLst/>
            <a:rect r="r" b="b" t="t" l="l"/>
            <a:pathLst>
              <a:path h="5978571" w="5081025">
                <a:moveTo>
                  <a:pt x="0" y="5978572"/>
                </a:moveTo>
                <a:lnTo>
                  <a:pt x="5081025" y="5978572"/>
                </a:lnTo>
                <a:lnTo>
                  <a:pt x="5081025" y="0"/>
                </a:lnTo>
                <a:lnTo>
                  <a:pt x="0" y="0"/>
                </a:lnTo>
                <a:lnTo>
                  <a:pt x="0" y="5978572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8881" y="1028700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-3892696" y="6376087"/>
            <a:ext cx="5081025" cy="5978571"/>
          </a:xfrm>
          <a:custGeom>
            <a:avLst/>
            <a:gdLst/>
            <a:ahLst/>
            <a:cxnLst/>
            <a:rect r="r" b="b" t="t" l="l"/>
            <a:pathLst>
              <a:path h="5978571" w="5081025">
                <a:moveTo>
                  <a:pt x="0" y="5978571"/>
                </a:moveTo>
                <a:lnTo>
                  <a:pt x="5081025" y="5978571"/>
                </a:lnTo>
                <a:lnTo>
                  <a:pt x="5081025" y="0"/>
                </a:lnTo>
                <a:lnTo>
                  <a:pt x="0" y="0"/>
                </a:lnTo>
                <a:lnTo>
                  <a:pt x="0" y="5978571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62928" y="3493018"/>
            <a:ext cx="5778230" cy="4744816"/>
          </a:xfrm>
          <a:custGeom>
            <a:avLst/>
            <a:gdLst/>
            <a:ahLst/>
            <a:cxnLst/>
            <a:rect r="r" b="b" t="t" l="l"/>
            <a:pathLst>
              <a:path h="4744816" w="5778230">
                <a:moveTo>
                  <a:pt x="0" y="0"/>
                </a:moveTo>
                <a:lnTo>
                  <a:pt x="5778230" y="0"/>
                </a:lnTo>
                <a:lnTo>
                  <a:pt x="5778230" y="4744816"/>
                </a:lnTo>
                <a:lnTo>
                  <a:pt x="0" y="47448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30173" y="2955815"/>
            <a:ext cx="5704515" cy="4935477"/>
          </a:xfrm>
          <a:custGeom>
            <a:avLst/>
            <a:gdLst/>
            <a:ahLst/>
            <a:cxnLst/>
            <a:rect r="r" b="b" t="t" l="l"/>
            <a:pathLst>
              <a:path h="4935477" w="5704515">
                <a:moveTo>
                  <a:pt x="0" y="0"/>
                </a:moveTo>
                <a:lnTo>
                  <a:pt x="5704515" y="0"/>
                </a:lnTo>
                <a:lnTo>
                  <a:pt x="5704515" y="4935477"/>
                </a:lnTo>
                <a:lnTo>
                  <a:pt x="0" y="4935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55578" y="7910240"/>
            <a:ext cx="6379459" cy="655188"/>
          </a:xfrm>
          <a:custGeom>
            <a:avLst/>
            <a:gdLst/>
            <a:ahLst/>
            <a:cxnLst/>
            <a:rect r="r" b="b" t="t" l="l"/>
            <a:pathLst>
              <a:path h="655188" w="6379459">
                <a:moveTo>
                  <a:pt x="0" y="0"/>
                </a:moveTo>
                <a:lnTo>
                  <a:pt x="6379458" y="0"/>
                </a:lnTo>
                <a:lnTo>
                  <a:pt x="6379458" y="655188"/>
                </a:lnTo>
                <a:lnTo>
                  <a:pt x="0" y="655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09045" y="576607"/>
            <a:ext cx="12294477" cy="128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b="true" sz="474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2. DATA COLLECTION, UNDERSTANDING &amp; PREPARATION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54484" y="2965340"/>
            <a:ext cx="5875717" cy="583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CÁC THƯ VIỆN CẦN CHUẨN BỊ TRƯỚC:</a:t>
            </a:r>
          </a:p>
          <a:p>
            <a:pPr algn="just">
              <a:lnSpc>
                <a:spcPts val="2246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302075" y="2508454"/>
            <a:ext cx="5191797" cy="30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  <a:spcBef>
                <a:spcPct val="0"/>
              </a:spcBef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TẠO LỆNH IMPORT CÁC THƯ VIỆN: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3675455" y="2077888"/>
            <a:ext cx="15019717" cy="73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8"/>
              </a:lnSpc>
            </a:pPr>
            <a:r>
              <a:rPr lang="en-US" b="true" sz="274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2.1 THƯ VIỆN CHUẨN BỊ:</a:t>
            </a:r>
          </a:p>
          <a:p>
            <a:pPr algn="ctr">
              <a:lnSpc>
                <a:spcPts val="2878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73200" y="-205740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571440" y="103829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754" y="4990187"/>
            <a:ext cx="8845083" cy="4718391"/>
          </a:xfrm>
          <a:custGeom>
            <a:avLst/>
            <a:gdLst/>
            <a:ahLst/>
            <a:cxnLst/>
            <a:rect r="r" b="b" t="t" l="l"/>
            <a:pathLst>
              <a:path h="4718391" w="8845083">
                <a:moveTo>
                  <a:pt x="0" y="0"/>
                </a:moveTo>
                <a:lnTo>
                  <a:pt x="8845082" y="0"/>
                </a:lnTo>
                <a:lnTo>
                  <a:pt x="8845082" y="4718391"/>
                </a:lnTo>
                <a:lnTo>
                  <a:pt x="0" y="471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91" t="0" r="-449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66836" y="5030892"/>
            <a:ext cx="9332576" cy="4709680"/>
          </a:xfrm>
          <a:custGeom>
            <a:avLst/>
            <a:gdLst/>
            <a:ahLst/>
            <a:cxnLst/>
            <a:rect r="r" b="b" t="t" l="l"/>
            <a:pathLst>
              <a:path h="4709680" w="9332576">
                <a:moveTo>
                  <a:pt x="0" y="0"/>
                </a:moveTo>
                <a:lnTo>
                  <a:pt x="9332576" y="0"/>
                </a:lnTo>
                <a:lnTo>
                  <a:pt x="9332576" y="4709679"/>
                </a:lnTo>
                <a:lnTo>
                  <a:pt x="0" y="4709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4" r="-1081" b="-7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21478" y="509342"/>
            <a:ext cx="9364647" cy="4602576"/>
          </a:xfrm>
          <a:custGeom>
            <a:avLst/>
            <a:gdLst/>
            <a:ahLst/>
            <a:cxnLst/>
            <a:rect r="r" b="b" t="t" l="l"/>
            <a:pathLst>
              <a:path h="4602576" w="9364647">
                <a:moveTo>
                  <a:pt x="0" y="0"/>
                </a:moveTo>
                <a:lnTo>
                  <a:pt x="9364647" y="0"/>
                </a:lnTo>
                <a:lnTo>
                  <a:pt x="9364647" y="4602576"/>
                </a:lnTo>
                <a:lnTo>
                  <a:pt x="0" y="4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11" r="0" b="-31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73784" y="407045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4903" y="9778671"/>
            <a:ext cx="7588846" cy="73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HISTOG</a:t>
            </a: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RAM: PHÂN PHỐI LỢI NHUẬN ETH</a:t>
            </a:r>
          </a:p>
          <a:p>
            <a:pPr algn="ctr">
              <a:lnSpc>
                <a:spcPts val="2876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659788" y="9867142"/>
            <a:ext cx="8448377" cy="81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HISTOG</a:t>
            </a: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RAM: PHÂN PHỐI LỢI NHUẬN SOL</a:t>
            </a:r>
          </a:p>
          <a:p>
            <a:pPr algn="ctr">
              <a:lnSpc>
                <a:spcPts val="319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210073" y="141929"/>
            <a:ext cx="7587457" cy="37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HISTOG</a:t>
            </a: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RAM: PHÂN PHỐI LỢI NHUẬN XRP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87458" y="-2600729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810" y="9448234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3"/>
                </a:lnTo>
                <a:lnTo>
                  <a:pt x="0" y="549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56725" y="-159235"/>
            <a:ext cx="8313634" cy="2085966"/>
          </a:xfrm>
          <a:custGeom>
            <a:avLst/>
            <a:gdLst/>
            <a:ahLst/>
            <a:cxnLst/>
            <a:rect r="r" b="b" t="t" l="l"/>
            <a:pathLst>
              <a:path h="2085966" w="8313634">
                <a:moveTo>
                  <a:pt x="0" y="0"/>
                </a:moveTo>
                <a:lnTo>
                  <a:pt x="8313634" y="0"/>
                </a:lnTo>
                <a:lnTo>
                  <a:pt x="8313634" y="2085967"/>
                </a:lnTo>
                <a:lnTo>
                  <a:pt x="0" y="2085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85739" y="8229600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6" y="0"/>
                </a:lnTo>
                <a:lnTo>
                  <a:pt x="209162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94244" y="6811451"/>
            <a:ext cx="2091627" cy="2057400"/>
          </a:xfrm>
          <a:custGeom>
            <a:avLst/>
            <a:gdLst/>
            <a:ahLst/>
            <a:cxnLst/>
            <a:rect r="r" b="b" t="t" l="l"/>
            <a:pathLst>
              <a:path h="2057400" w="2091627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65451" y="7353396"/>
            <a:ext cx="4500066" cy="748374"/>
            <a:chOff x="0" y="0"/>
            <a:chExt cx="1185203" cy="1971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5203" cy="197103"/>
            </a:xfrm>
            <a:custGeom>
              <a:avLst/>
              <a:gdLst/>
              <a:ahLst/>
              <a:cxnLst/>
              <a:rect r="r" b="b" t="t" l="l"/>
              <a:pathLst>
                <a:path h="197103" w="1185203">
                  <a:moveTo>
                    <a:pt x="43010" y="0"/>
                  </a:moveTo>
                  <a:lnTo>
                    <a:pt x="1142192" y="0"/>
                  </a:lnTo>
                  <a:cubicBezTo>
                    <a:pt x="1165946" y="0"/>
                    <a:pt x="1185203" y="19256"/>
                    <a:pt x="1185203" y="43010"/>
                  </a:cubicBezTo>
                  <a:lnTo>
                    <a:pt x="1185203" y="154093"/>
                  </a:lnTo>
                  <a:cubicBezTo>
                    <a:pt x="1185203" y="177846"/>
                    <a:pt x="1165946" y="197103"/>
                    <a:pt x="1142192" y="197103"/>
                  </a:cubicBezTo>
                  <a:lnTo>
                    <a:pt x="43010" y="197103"/>
                  </a:lnTo>
                  <a:cubicBezTo>
                    <a:pt x="19256" y="197103"/>
                    <a:pt x="0" y="177846"/>
                    <a:pt x="0" y="154093"/>
                  </a:cubicBezTo>
                  <a:lnTo>
                    <a:pt x="0" y="43010"/>
                  </a:lnTo>
                  <a:cubicBezTo>
                    <a:pt x="0" y="19256"/>
                    <a:pt x="19256" y="0"/>
                    <a:pt x="43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185203" cy="1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7464080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6"/>
                </a:lnTo>
                <a:lnTo>
                  <a:pt x="0" y="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80212" y="2446102"/>
            <a:ext cx="4500066" cy="748374"/>
            <a:chOff x="0" y="0"/>
            <a:chExt cx="1185203" cy="1971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5203" cy="197103"/>
            </a:xfrm>
            <a:custGeom>
              <a:avLst/>
              <a:gdLst/>
              <a:ahLst/>
              <a:cxnLst/>
              <a:rect r="r" b="b" t="t" l="l"/>
              <a:pathLst>
                <a:path h="197103" w="1185203">
                  <a:moveTo>
                    <a:pt x="43010" y="0"/>
                  </a:moveTo>
                  <a:lnTo>
                    <a:pt x="1142192" y="0"/>
                  </a:lnTo>
                  <a:cubicBezTo>
                    <a:pt x="1165946" y="0"/>
                    <a:pt x="1185203" y="19256"/>
                    <a:pt x="1185203" y="43010"/>
                  </a:cubicBezTo>
                  <a:lnTo>
                    <a:pt x="1185203" y="154093"/>
                  </a:lnTo>
                  <a:cubicBezTo>
                    <a:pt x="1185203" y="177846"/>
                    <a:pt x="1165946" y="197103"/>
                    <a:pt x="1142192" y="197103"/>
                  </a:cubicBezTo>
                  <a:lnTo>
                    <a:pt x="43010" y="197103"/>
                  </a:lnTo>
                  <a:cubicBezTo>
                    <a:pt x="19256" y="197103"/>
                    <a:pt x="0" y="177846"/>
                    <a:pt x="0" y="154093"/>
                  </a:cubicBezTo>
                  <a:lnTo>
                    <a:pt x="0" y="43010"/>
                  </a:lnTo>
                  <a:cubicBezTo>
                    <a:pt x="0" y="19256"/>
                    <a:pt x="19256" y="0"/>
                    <a:pt x="43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185203" cy="1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95375" y="2556787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5"/>
                </a:lnTo>
                <a:lnTo>
                  <a:pt x="0" y="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327616" y="7353396"/>
            <a:ext cx="10487746" cy="2909846"/>
          </a:xfrm>
          <a:custGeom>
            <a:avLst/>
            <a:gdLst/>
            <a:ahLst/>
            <a:cxnLst/>
            <a:rect r="r" b="b" t="t" l="l"/>
            <a:pathLst>
              <a:path h="2909846" w="10487746">
                <a:moveTo>
                  <a:pt x="0" y="0"/>
                </a:moveTo>
                <a:lnTo>
                  <a:pt x="10487745" y="0"/>
                </a:lnTo>
                <a:lnTo>
                  <a:pt x="10487745" y="2909846"/>
                </a:lnTo>
                <a:lnTo>
                  <a:pt x="0" y="29098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596" t="-29295" r="-3351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327616" y="2049243"/>
            <a:ext cx="10487746" cy="5229958"/>
          </a:xfrm>
          <a:custGeom>
            <a:avLst/>
            <a:gdLst/>
            <a:ahLst/>
            <a:cxnLst/>
            <a:rect r="r" b="b" t="t" l="l"/>
            <a:pathLst>
              <a:path h="5229958" w="10487746">
                <a:moveTo>
                  <a:pt x="0" y="0"/>
                </a:moveTo>
                <a:lnTo>
                  <a:pt x="10487745" y="0"/>
                </a:lnTo>
                <a:lnTo>
                  <a:pt x="10487745" y="5229958"/>
                </a:lnTo>
                <a:lnTo>
                  <a:pt x="0" y="5229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473" t="0" r="-3610" b="-3658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293944" y="558477"/>
            <a:ext cx="7976415" cy="130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3236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4.5 BAR CHART — KHỐI LƯỢNG GIAO DỊCH TRUNG BÌNH GIỮA CÁC MÃ</a:t>
            </a:r>
          </a:p>
          <a:p>
            <a:pPr algn="l">
              <a:lnSpc>
                <a:spcPts val="3397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492944" y="7502954"/>
            <a:ext cx="3272899" cy="85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6"/>
              </a:lnSpc>
            </a:pPr>
            <a:r>
              <a:rPr lang="en-US" b="true" sz="2139" spc="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CODE VẼ BAR CHART VOLUME TRUNG BÌNH</a:t>
            </a:r>
          </a:p>
          <a:p>
            <a:pPr algn="just">
              <a:lnSpc>
                <a:spcPts val="2246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887779" y="2638935"/>
            <a:ext cx="3038854" cy="37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6"/>
              </a:lnSpc>
              <a:spcBef>
                <a:spcPct val="0"/>
              </a:spcBef>
            </a:pPr>
            <a:r>
              <a:rPr lang="en-US" b="true" sz="2539" spc="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BAR CHART: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12662" y="-241688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84412" y="-1543050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8497" y="9448234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3"/>
                </a:lnTo>
                <a:lnTo>
                  <a:pt x="0" y="549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2620965" y="1777608"/>
            <a:ext cx="4279612" cy="6226948"/>
          </a:xfrm>
          <a:custGeom>
            <a:avLst/>
            <a:gdLst/>
            <a:ahLst/>
            <a:cxnLst/>
            <a:rect r="r" b="b" t="t" l="l"/>
            <a:pathLst>
              <a:path h="6226948" w="4279612">
                <a:moveTo>
                  <a:pt x="4279612" y="0"/>
                </a:moveTo>
                <a:lnTo>
                  <a:pt x="0" y="0"/>
                </a:lnTo>
                <a:lnTo>
                  <a:pt x="0" y="6226948"/>
                </a:lnTo>
                <a:lnTo>
                  <a:pt x="4279612" y="6226948"/>
                </a:lnTo>
                <a:lnTo>
                  <a:pt x="42796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42391" y="3770568"/>
            <a:ext cx="4279612" cy="6226948"/>
          </a:xfrm>
          <a:custGeom>
            <a:avLst/>
            <a:gdLst/>
            <a:ahLst/>
            <a:cxnLst/>
            <a:rect r="r" b="b" t="t" l="l"/>
            <a:pathLst>
              <a:path h="6226948" w="4279612">
                <a:moveTo>
                  <a:pt x="0" y="0"/>
                </a:moveTo>
                <a:lnTo>
                  <a:pt x="4279612" y="0"/>
                </a:lnTo>
                <a:lnTo>
                  <a:pt x="4279612" y="6226949"/>
                </a:lnTo>
                <a:lnTo>
                  <a:pt x="0" y="6226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784747" y="6737725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61265" y="1106130"/>
            <a:ext cx="7842097" cy="6461506"/>
          </a:xfrm>
          <a:custGeom>
            <a:avLst/>
            <a:gdLst/>
            <a:ahLst/>
            <a:cxnLst/>
            <a:rect r="r" b="b" t="t" l="l"/>
            <a:pathLst>
              <a:path h="6461506" w="7842097">
                <a:moveTo>
                  <a:pt x="0" y="0"/>
                </a:moveTo>
                <a:lnTo>
                  <a:pt x="7842097" y="0"/>
                </a:lnTo>
                <a:lnTo>
                  <a:pt x="7842097" y="6461507"/>
                </a:lnTo>
                <a:lnTo>
                  <a:pt x="0" y="64615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175" r="0" b="-1325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70079" y="8004556"/>
            <a:ext cx="14772313" cy="2235151"/>
          </a:xfrm>
          <a:custGeom>
            <a:avLst/>
            <a:gdLst/>
            <a:ahLst/>
            <a:cxnLst/>
            <a:rect r="r" b="b" t="t" l="l"/>
            <a:pathLst>
              <a:path h="2235151" w="14772313">
                <a:moveTo>
                  <a:pt x="0" y="0"/>
                </a:moveTo>
                <a:lnTo>
                  <a:pt x="14772312" y="0"/>
                </a:lnTo>
                <a:lnTo>
                  <a:pt x="14772312" y="2235151"/>
                </a:lnTo>
                <a:lnTo>
                  <a:pt x="0" y="22351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936" r="-1910" b="-1327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113246" y="207425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33652" y="157595"/>
            <a:ext cx="8080345" cy="138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b="true" sz="346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4.6 PIE CHART — TỶ LỆ LỢI NHUẬN TRUNG BÌNH GIỮA CÁC MÃ</a:t>
            </a:r>
          </a:p>
          <a:p>
            <a:pPr algn="ctr">
              <a:lnSpc>
                <a:spcPts val="363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102399" y="7538979"/>
            <a:ext cx="4978896" cy="46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b="true" sz="34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CODE TẠO PIE CHART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86100" y="1897495"/>
            <a:ext cx="3103761" cy="55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1"/>
              </a:lnSpc>
              <a:spcBef>
                <a:spcPct val="0"/>
              </a:spcBef>
            </a:pPr>
            <a:r>
              <a:rPr lang="en-US" b="true" sz="4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PIE CHART: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90656" y="-1681809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79161" y="9579106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3" y="0"/>
                </a:lnTo>
                <a:lnTo>
                  <a:pt x="549283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19397" y="5833143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51251" y="4242967"/>
            <a:ext cx="4616098" cy="6315558"/>
          </a:xfrm>
          <a:custGeom>
            <a:avLst/>
            <a:gdLst/>
            <a:ahLst/>
            <a:cxnLst/>
            <a:rect r="r" b="b" t="t" l="l"/>
            <a:pathLst>
              <a:path h="6315558" w="4616098">
                <a:moveTo>
                  <a:pt x="0" y="0"/>
                </a:moveTo>
                <a:lnTo>
                  <a:pt x="4616098" y="0"/>
                </a:lnTo>
                <a:lnTo>
                  <a:pt x="4616098" y="6315557"/>
                </a:lnTo>
                <a:lnTo>
                  <a:pt x="0" y="63155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87779" y="4489777"/>
            <a:ext cx="12885082" cy="4338761"/>
          </a:xfrm>
          <a:custGeom>
            <a:avLst/>
            <a:gdLst/>
            <a:ahLst/>
            <a:cxnLst/>
            <a:rect r="r" b="b" t="t" l="l"/>
            <a:pathLst>
              <a:path h="4338761" w="12885082">
                <a:moveTo>
                  <a:pt x="0" y="0"/>
                </a:moveTo>
                <a:lnTo>
                  <a:pt x="12885082" y="0"/>
                </a:lnTo>
                <a:lnTo>
                  <a:pt x="12885082" y="4338761"/>
                </a:lnTo>
                <a:lnTo>
                  <a:pt x="0" y="4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7" t="-26870" r="-1146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66169" y="1829606"/>
            <a:ext cx="11069562" cy="190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4.7 SCATTER PLOT — MỐI QUAN HỆ VOLUME VÀ CLOSE</a:t>
            </a:r>
          </a:p>
          <a:p>
            <a:pPr algn="l">
              <a:lnSpc>
                <a:spcPts val="497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887779" y="3777309"/>
            <a:ext cx="4566940" cy="38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b="true" sz="28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CODE VẼ SCATTER PLOT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71440" y="103829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3369" y="5464549"/>
            <a:ext cx="9249349" cy="4538407"/>
          </a:xfrm>
          <a:custGeom>
            <a:avLst/>
            <a:gdLst/>
            <a:ahLst/>
            <a:cxnLst/>
            <a:rect r="r" b="b" t="t" l="l"/>
            <a:pathLst>
              <a:path h="4538407" w="9249349">
                <a:moveTo>
                  <a:pt x="0" y="0"/>
                </a:moveTo>
                <a:lnTo>
                  <a:pt x="9249349" y="0"/>
                </a:lnTo>
                <a:lnTo>
                  <a:pt x="9249349" y="4538407"/>
                </a:lnTo>
                <a:lnTo>
                  <a:pt x="0" y="4538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5" r="0" b="-76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02282" y="807163"/>
            <a:ext cx="9718440" cy="4841984"/>
          </a:xfrm>
          <a:custGeom>
            <a:avLst/>
            <a:gdLst/>
            <a:ahLst/>
            <a:cxnLst/>
            <a:rect r="r" b="b" t="t" l="l"/>
            <a:pathLst>
              <a:path h="4841984" w="9718440">
                <a:moveTo>
                  <a:pt x="0" y="0"/>
                </a:moveTo>
                <a:lnTo>
                  <a:pt x="9718440" y="0"/>
                </a:lnTo>
                <a:lnTo>
                  <a:pt x="9718440" y="4841984"/>
                </a:lnTo>
                <a:lnTo>
                  <a:pt x="0" y="484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7" t="0" r="-18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2565" y="4872550"/>
            <a:ext cx="6971779" cy="35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2"/>
              </a:lnSpc>
              <a:spcBef>
                <a:spcPct val="0"/>
              </a:spcBef>
            </a:pPr>
            <a:r>
              <a:rPr lang="en-US" b="true" sz="255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SCATTE</a:t>
            </a:r>
            <a:r>
              <a:rPr lang="en-US" b="true" sz="255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 PLOT: VOLUME VS CLOSE (BNB)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86000" y="5839647"/>
            <a:ext cx="8223746" cy="81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SCATTE</a:t>
            </a: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 PLOT: VOLUME VS CLOSE (BTC)</a:t>
            </a:r>
          </a:p>
          <a:p>
            <a:pPr algn="ctr">
              <a:lnSpc>
                <a:spcPts val="3191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05388" y="6261156"/>
            <a:ext cx="3182612" cy="4354321"/>
          </a:xfrm>
          <a:custGeom>
            <a:avLst/>
            <a:gdLst/>
            <a:ahLst/>
            <a:cxnLst/>
            <a:rect r="r" b="b" t="t" l="l"/>
            <a:pathLst>
              <a:path h="4354321" w="3182612">
                <a:moveTo>
                  <a:pt x="0" y="0"/>
                </a:moveTo>
                <a:lnTo>
                  <a:pt x="3182612" y="0"/>
                </a:lnTo>
                <a:lnTo>
                  <a:pt x="3182612" y="4354321"/>
                </a:lnTo>
                <a:lnTo>
                  <a:pt x="0" y="4354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71900" y="-243298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571440" y="103829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754" y="4990187"/>
            <a:ext cx="8845083" cy="4718391"/>
          </a:xfrm>
          <a:custGeom>
            <a:avLst/>
            <a:gdLst/>
            <a:ahLst/>
            <a:cxnLst/>
            <a:rect r="r" b="b" t="t" l="l"/>
            <a:pathLst>
              <a:path h="4718391" w="8845083">
                <a:moveTo>
                  <a:pt x="0" y="0"/>
                </a:moveTo>
                <a:lnTo>
                  <a:pt x="8845082" y="0"/>
                </a:lnTo>
                <a:lnTo>
                  <a:pt x="8845082" y="4718391"/>
                </a:lnTo>
                <a:lnTo>
                  <a:pt x="0" y="471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43" t="0" r="-494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66836" y="5030892"/>
            <a:ext cx="9332576" cy="4709680"/>
          </a:xfrm>
          <a:custGeom>
            <a:avLst/>
            <a:gdLst/>
            <a:ahLst/>
            <a:cxnLst/>
            <a:rect r="r" b="b" t="t" l="l"/>
            <a:pathLst>
              <a:path h="4709680" w="9332576">
                <a:moveTo>
                  <a:pt x="0" y="0"/>
                </a:moveTo>
                <a:lnTo>
                  <a:pt x="9332576" y="0"/>
                </a:lnTo>
                <a:lnTo>
                  <a:pt x="9332576" y="4709679"/>
                </a:lnTo>
                <a:lnTo>
                  <a:pt x="0" y="4709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99" t="0" r="-139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21478" y="509342"/>
            <a:ext cx="9364647" cy="4602576"/>
          </a:xfrm>
          <a:custGeom>
            <a:avLst/>
            <a:gdLst/>
            <a:ahLst/>
            <a:cxnLst/>
            <a:rect r="r" b="b" t="t" l="l"/>
            <a:pathLst>
              <a:path h="4602576" w="9364647">
                <a:moveTo>
                  <a:pt x="0" y="0"/>
                </a:moveTo>
                <a:lnTo>
                  <a:pt x="9364647" y="0"/>
                </a:lnTo>
                <a:lnTo>
                  <a:pt x="9364647" y="4602576"/>
                </a:lnTo>
                <a:lnTo>
                  <a:pt x="0" y="4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" t="0" r="-58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72485" y="276173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4965" y="9778671"/>
            <a:ext cx="7388721" cy="73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SCATTE</a:t>
            </a: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 PLOT: VOLUME VS CLOSE (ETH)</a:t>
            </a:r>
          </a:p>
          <a:p>
            <a:pPr algn="ctr">
              <a:lnSpc>
                <a:spcPts val="2876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752427" y="9778671"/>
            <a:ext cx="8226425" cy="81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SCATTE</a:t>
            </a: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 PLOT: VOLUME VS CLOSE (SOL)</a:t>
            </a:r>
          </a:p>
          <a:p>
            <a:pPr algn="ctr">
              <a:lnSpc>
                <a:spcPts val="319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267521" y="141929"/>
            <a:ext cx="7472561" cy="37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SCATTE</a:t>
            </a: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 PLOT: VOLUME VS CLOSE (XRP)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84260" y="-2305264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9"/>
                </a:lnTo>
                <a:lnTo>
                  <a:pt x="0" y="5421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79161" y="9579106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3" y="0"/>
                </a:lnTo>
                <a:lnTo>
                  <a:pt x="549283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19397" y="5833143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6518" y="4938603"/>
            <a:ext cx="4616098" cy="6315558"/>
          </a:xfrm>
          <a:custGeom>
            <a:avLst/>
            <a:gdLst/>
            <a:ahLst/>
            <a:cxnLst/>
            <a:rect r="r" b="b" t="t" l="l"/>
            <a:pathLst>
              <a:path h="6315558" w="4616098">
                <a:moveTo>
                  <a:pt x="0" y="0"/>
                </a:moveTo>
                <a:lnTo>
                  <a:pt x="4616099" y="0"/>
                </a:lnTo>
                <a:lnTo>
                  <a:pt x="4616099" y="6315558"/>
                </a:lnTo>
                <a:lnTo>
                  <a:pt x="0" y="63155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4233" y="2351378"/>
            <a:ext cx="13149062" cy="6978389"/>
          </a:xfrm>
          <a:custGeom>
            <a:avLst/>
            <a:gdLst/>
            <a:ahLst/>
            <a:cxnLst/>
            <a:rect r="r" b="b" t="t" l="l"/>
            <a:pathLst>
              <a:path h="6978389" w="13149062">
                <a:moveTo>
                  <a:pt x="0" y="0"/>
                </a:moveTo>
                <a:lnTo>
                  <a:pt x="13149062" y="0"/>
                </a:lnTo>
                <a:lnTo>
                  <a:pt x="13149062" y="6978388"/>
                </a:lnTo>
                <a:lnTo>
                  <a:pt x="0" y="6978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0" t="0" r="-1020" b="-1256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95392" y="192435"/>
            <a:ext cx="11069562" cy="190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4.8 LINE CHART — GIÁ ĐÓNG CỬA THEO THỜI GIAN</a:t>
            </a:r>
          </a:p>
          <a:p>
            <a:pPr algn="l">
              <a:lnSpc>
                <a:spcPts val="497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54233" y="1927352"/>
            <a:ext cx="7780734" cy="38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b="true" sz="28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</a:t>
            </a:r>
            <a:r>
              <a:rPr lang="en-US" b="true" sz="28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CODE VẼ LINE + AREA NỀN CHO TỪNG MÃ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71440" y="103829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2419" y="5464549"/>
            <a:ext cx="9249349" cy="4538407"/>
          </a:xfrm>
          <a:custGeom>
            <a:avLst/>
            <a:gdLst/>
            <a:ahLst/>
            <a:cxnLst/>
            <a:rect r="r" b="b" t="t" l="l"/>
            <a:pathLst>
              <a:path h="4538407" w="9249349">
                <a:moveTo>
                  <a:pt x="0" y="0"/>
                </a:moveTo>
                <a:lnTo>
                  <a:pt x="9249349" y="0"/>
                </a:lnTo>
                <a:lnTo>
                  <a:pt x="9249349" y="4538407"/>
                </a:lnTo>
                <a:lnTo>
                  <a:pt x="0" y="4538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50" r="0" b="-95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02282" y="807163"/>
            <a:ext cx="9718440" cy="4841984"/>
          </a:xfrm>
          <a:custGeom>
            <a:avLst/>
            <a:gdLst/>
            <a:ahLst/>
            <a:cxnLst/>
            <a:rect r="r" b="b" t="t" l="l"/>
            <a:pathLst>
              <a:path h="4841984" w="9718440">
                <a:moveTo>
                  <a:pt x="0" y="0"/>
                </a:moveTo>
                <a:lnTo>
                  <a:pt x="9718440" y="0"/>
                </a:lnTo>
                <a:lnTo>
                  <a:pt x="9718440" y="4841984"/>
                </a:lnTo>
                <a:lnTo>
                  <a:pt x="0" y="484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5" t="0" r="-74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9362" y="4872550"/>
            <a:ext cx="6438186" cy="69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2"/>
              </a:lnSpc>
              <a:spcBef>
                <a:spcPct val="0"/>
              </a:spcBef>
            </a:pPr>
            <a:r>
              <a:rPr lang="en-US" b="true" sz="255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BNB: GIÁ ĐÓNG CỬA</a:t>
            </a:r>
            <a:r>
              <a:rPr lang="en-US" b="true" sz="255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THEO THỜI GIAN</a:t>
            </a:r>
          </a:p>
          <a:p>
            <a:pPr algn="ctr">
              <a:lnSpc>
                <a:spcPts val="268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03500" y="5839647"/>
            <a:ext cx="7588746" cy="81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BTC: GIÁ ĐÓNG CỬA THEO</a:t>
            </a: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THỜI GIAN</a:t>
            </a:r>
          </a:p>
          <a:p>
            <a:pPr algn="ctr">
              <a:lnSpc>
                <a:spcPts val="3191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05388" y="6261156"/>
            <a:ext cx="3182612" cy="4354321"/>
          </a:xfrm>
          <a:custGeom>
            <a:avLst/>
            <a:gdLst/>
            <a:ahLst/>
            <a:cxnLst/>
            <a:rect r="r" b="b" t="t" l="l"/>
            <a:pathLst>
              <a:path h="4354321" w="3182612">
                <a:moveTo>
                  <a:pt x="0" y="0"/>
                </a:moveTo>
                <a:lnTo>
                  <a:pt x="3182612" y="0"/>
                </a:lnTo>
                <a:lnTo>
                  <a:pt x="3182612" y="4354321"/>
                </a:lnTo>
                <a:lnTo>
                  <a:pt x="0" y="4354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71900" y="-243298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716" y="0"/>
                  </a:moveTo>
                  <a:lnTo>
                    <a:pt x="750084" y="0"/>
                  </a:lnTo>
                  <a:cubicBezTo>
                    <a:pt x="766717" y="0"/>
                    <a:pt x="782669" y="6608"/>
                    <a:pt x="794431" y="18369"/>
                  </a:cubicBezTo>
                  <a:cubicBezTo>
                    <a:pt x="806192" y="30131"/>
                    <a:pt x="812800" y="46083"/>
                    <a:pt x="812800" y="62716"/>
                  </a:cubicBezTo>
                  <a:lnTo>
                    <a:pt x="812800" y="750084"/>
                  </a:lnTo>
                  <a:cubicBezTo>
                    <a:pt x="812800" y="766717"/>
                    <a:pt x="806192" y="782669"/>
                    <a:pt x="794431" y="794431"/>
                  </a:cubicBezTo>
                  <a:cubicBezTo>
                    <a:pt x="782669" y="806192"/>
                    <a:pt x="766717" y="812800"/>
                    <a:pt x="750084" y="812800"/>
                  </a:cubicBezTo>
                  <a:lnTo>
                    <a:pt x="62716" y="812800"/>
                  </a:lnTo>
                  <a:cubicBezTo>
                    <a:pt x="46083" y="812800"/>
                    <a:pt x="30131" y="806192"/>
                    <a:pt x="18369" y="794431"/>
                  </a:cubicBezTo>
                  <a:cubicBezTo>
                    <a:pt x="6608" y="782669"/>
                    <a:pt x="0" y="766717"/>
                    <a:pt x="0" y="750084"/>
                  </a:cubicBezTo>
                  <a:lnTo>
                    <a:pt x="0" y="62716"/>
                  </a:lnTo>
                  <a:cubicBezTo>
                    <a:pt x="0" y="46083"/>
                    <a:pt x="6608" y="30131"/>
                    <a:pt x="18369" y="18369"/>
                  </a:cubicBezTo>
                  <a:cubicBezTo>
                    <a:pt x="30131" y="6608"/>
                    <a:pt x="46083" y="0"/>
                    <a:pt x="627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571440" y="103829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754" y="4990187"/>
            <a:ext cx="8845083" cy="4718391"/>
          </a:xfrm>
          <a:custGeom>
            <a:avLst/>
            <a:gdLst/>
            <a:ahLst/>
            <a:cxnLst/>
            <a:rect r="r" b="b" t="t" l="l"/>
            <a:pathLst>
              <a:path h="4718391" w="8845083">
                <a:moveTo>
                  <a:pt x="0" y="0"/>
                </a:moveTo>
                <a:lnTo>
                  <a:pt x="8845082" y="0"/>
                </a:lnTo>
                <a:lnTo>
                  <a:pt x="8845082" y="4718391"/>
                </a:lnTo>
                <a:lnTo>
                  <a:pt x="0" y="471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9" t="0" r="-353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3802" y="4990187"/>
            <a:ext cx="9112016" cy="4709680"/>
          </a:xfrm>
          <a:custGeom>
            <a:avLst/>
            <a:gdLst/>
            <a:ahLst/>
            <a:cxnLst/>
            <a:rect r="r" b="b" t="t" l="l"/>
            <a:pathLst>
              <a:path h="4709680" w="9112016">
                <a:moveTo>
                  <a:pt x="0" y="0"/>
                </a:moveTo>
                <a:lnTo>
                  <a:pt x="9112016" y="0"/>
                </a:lnTo>
                <a:lnTo>
                  <a:pt x="9112016" y="4709680"/>
                </a:lnTo>
                <a:lnTo>
                  <a:pt x="0" y="4709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4" t="0" r="-327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02428" y="509342"/>
            <a:ext cx="9364647" cy="4602576"/>
          </a:xfrm>
          <a:custGeom>
            <a:avLst/>
            <a:gdLst/>
            <a:ahLst/>
            <a:cxnLst/>
            <a:rect r="r" b="b" t="t" l="l"/>
            <a:pathLst>
              <a:path h="4602576" w="9364647">
                <a:moveTo>
                  <a:pt x="0" y="0"/>
                </a:moveTo>
                <a:lnTo>
                  <a:pt x="9364647" y="0"/>
                </a:lnTo>
                <a:lnTo>
                  <a:pt x="9364647" y="4602576"/>
                </a:lnTo>
                <a:lnTo>
                  <a:pt x="0" y="4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1" t="0" r="-62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72485" y="276173"/>
            <a:ext cx="1684932" cy="23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6"/>
              </a:lnSpc>
            </a:pPr>
            <a:r>
              <a:rPr lang="en-US" b="true" sz="1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PAGE 17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1112" y="9778671"/>
            <a:ext cx="6816428" cy="73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ETH: GIÁ ĐÓNG CỬA THEO</a:t>
            </a: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THỜI GIAN</a:t>
            </a:r>
          </a:p>
          <a:p>
            <a:pPr algn="ctr">
              <a:lnSpc>
                <a:spcPts val="2876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026470" y="9778671"/>
            <a:ext cx="7678341" cy="81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SOL: GIÁ ĐÓNG CỬA</a:t>
            </a:r>
            <a:r>
              <a:rPr lang="en-US" b="true" sz="30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THEO THỜI GIAN</a:t>
            </a:r>
          </a:p>
          <a:p>
            <a:pPr algn="ctr">
              <a:lnSpc>
                <a:spcPts val="319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592810" y="141929"/>
            <a:ext cx="6821984" cy="37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XRP: GIÁ ĐÓNG CỬA</a:t>
            </a:r>
            <a:r>
              <a:rPr lang="en-US" b="true" sz="27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THEO THỜI GIAN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996" y="2782372"/>
            <a:ext cx="18288000" cy="5894830"/>
            <a:chOff x="0" y="0"/>
            <a:chExt cx="4816593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52548"/>
            </a:xfrm>
            <a:custGeom>
              <a:avLst/>
              <a:gdLst/>
              <a:ahLst/>
              <a:cxnLst/>
              <a:rect r="r" b="b" t="t" l="l"/>
              <a:pathLst>
                <a:path h="15525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72075"/>
            <a:ext cx="5060185" cy="665701"/>
            <a:chOff x="0" y="0"/>
            <a:chExt cx="1332724" cy="1753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13908" y="3394570"/>
            <a:ext cx="5060185" cy="665701"/>
            <a:chOff x="0" y="0"/>
            <a:chExt cx="1332724" cy="17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99115" y="5172075"/>
            <a:ext cx="5060185" cy="665701"/>
            <a:chOff x="0" y="0"/>
            <a:chExt cx="1332724" cy="1753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2724" cy="175329"/>
            </a:xfrm>
            <a:custGeom>
              <a:avLst/>
              <a:gdLst/>
              <a:ahLst/>
              <a:cxnLst/>
              <a:rect r="r" b="b" t="t" l="l"/>
              <a:pathLst>
                <a:path h="175329" w="1332724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005026"/>
            <a:ext cx="5060185" cy="1998158"/>
            <a:chOff x="0" y="0"/>
            <a:chExt cx="1332724" cy="5262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13908" y="4227521"/>
            <a:ext cx="5060185" cy="1998158"/>
            <a:chOff x="0" y="0"/>
            <a:chExt cx="1332724" cy="5262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99115" y="6005026"/>
            <a:ext cx="5060185" cy="1998158"/>
            <a:chOff x="0" y="0"/>
            <a:chExt cx="1332724" cy="52626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32724" cy="526264"/>
            </a:xfrm>
            <a:custGeom>
              <a:avLst/>
              <a:gdLst/>
              <a:ahLst/>
              <a:cxnLst/>
              <a:rect r="r" b="b" t="t" l="l"/>
              <a:pathLst>
                <a:path h="526264" w="133272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850742" y="6671785"/>
            <a:ext cx="2586515" cy="258651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5203111" y="588580"/>
            <a:ext cx="7881777" cy="94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0"/>
              </a:lnSpc>
              <a:spcBef>
                <a:spcPct val="0"/>
              </a:spcBef>
            </a:pPr>
            <a:r>
              <a:rPr lang="en-US" b="true" sz="5299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5. CREATE A WEBSITE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99748" y="3508998"/>
            <a:ext cx="4088505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Front-end (HTML/CSS/JS)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89020" y="5286503"/>
            <a:ext cx="4880376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AI Chatbot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27884" y="6333076"/>
            <a:ext cx="3861817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Dùng Chart.js / Recharts (React) để render biểu đồ tương tác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3259" y="5286503"/>
            <a:ext cx="4331066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Visualization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66167" y="4675788"/>
            <a:ext cx="4555666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Giao diện hiển thị dashboard: biểu đồ giá, funding rate, hash rate, fear &amp; greed index, active addresses,…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26793" y="6100818"/>
            <a:ext cx="4404829" cy="175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Tích hợ</a:t>
            </a: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p module AI ( qua LLaMA / Ollama ) để hỏi – đáp về dữ liệu liên quan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4505581" y="3685992"/>
            <a:ext cx="1583878" cy="1108714"/>
          </a:xfrm>
          <a:custGeom>
            <a:avLst/>
            <a:gdLst/>
            <a:ahLst/>
            <a:cxnLst/>
            <a:rect r="r" b="b" t="t" l="l"/>
            <a:pathLst>
              <a:path h="1108714" w="1583878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198541" y="3660336"/>
            <a:ext cx="1583878" cy="1108714"/>
          </a:xfrm>
          <a:custGeom>
            <a:avLst/>
            <a:gdLst/>
            <a:ahLst/>
            <a:cxnLst/>
            <a:rect r="r" b="b" t="t" l="l"/>
            <a:pathLst>
              <a:path h="1108714" w="1583878">
                <a:moveTo>
                  <a:pt x="0" y="0"/>
                </a:moveTo>
                <a:lnTo>
                  <a:pt x="1583878" y="0"/>
                </a:lnTo>
                <a:lnTo>
                  <a:pt x="1583878" y="1108715"/>
                </a:lnTo>
                <a:lnTo>
                  <a:pt x="0" y="11087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627884" y="7188638"/>
            <a:ext cx="386181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Host bằng github page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1698" y="1908301"/>
            <a:ext cx="7038945" cy="12136111"/>
          </a:xfrm>
          <a:custGeom>
            <a:avLst/>
            <a:gdLst/>
            <a:ahLst/>
            <a:cxnLst/>
            <a:rect r="r" b="b" t="t" l="l"/>
            <a:pathLst>
              <a:path h="12136111" w="7038945">
                <a:moveTo>
                  <a:pt x="0" y="0"/>
                </a:moveTo>
                <a:lnTo>
                  <a:pt x="7038945" y="0"/>
                </a:lnTo>
                <a:lnTo>
                  <a:pt x="7038945" y="12136112"/>
                </a:lnTo>
                <a:lnTo>
                  <a:pt x="0" y="1213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25050" y="9579106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3" y="0"/>
                </a:lnTo>
                <a:lnTo>
                  <a:pt x="549283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81752" y="3880237"/>
            <a:ext cx="3428494" cy="8571235"/>
          </a:xfrm>
          <a:custGeom>
            <a:avLst/>
            <a:gdLst/>
            <a:ahLst/>
            <a:cxnLst/>
            <a:rect r="r" b="b" t="t" l="l"/>
            <a:pathLst>
              <a:path h="8571235" w="3428494">
                <a:moveTo>
                  <a:pt x="0" y="0"/>
                </a:moveTo>
                <a:lnTo>
                  <a:pt x="3428494" y="0"/>
                </a:lnTo>
                <a:lnTo>
                  <a:pt x="3428494" y="8571236"/>
                </a:lnTo>
                <a:lnTo>
                  <a:pt x="0" y="8571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0719" y="6292977"/>
            <a:ext cx="3342065" cy="2965323"/>
          </a:xfrm>
          <a:custGeom>
            <a:avLst/>
            <a:gdLst/>
            <a:ahLst/>
            <a:cxnLst/>
            <a:rect r="r" b="b" t="t" l="l"/>
            <a:pathLst>
              <a:path h="2965323" w="3342065">
                <a:moveTo>
                  <a:pt x="0" y="0"/>
                </a:moveTo>
                <a:lnTo>
                  <a:pt x="3342066" y="0"/>
                </a:lnTo>
                <a:lnTo>
                  <a:pt x="3342066" y="2965323"/>
                </a:lnTo>
                <a:lnTo>
                  <a:pt x="0" y="29653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03391" y="5653039"/>
            <a:ext cx="3342065" cy="2965323"/>
          </a:xfrm>
          <a:custGeom>
            <a:avLst/>
            <a:gdLst/>
            <a:ahLst/>
            <a:cxnLst/>
            <a:rect r="r" b="b" t="t" l="l"/>
            <a:pathLst>
              <a:path h="2965323" w="3342065">
                <a:moveTo>
                  <a:pt x="0" y="0"/>
                </a:moveTo>
                <a:lnTo>
                  <a:pt x="3342065" y="0"/>
                </a:lnTo>
                <a:lnTo>
                  <a:pt x="3342065" y="2965324"/>
                </a:lnTo>
                <a:lnTo>
                  <a:pt x="0" y="2965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33782" y="218392"/>
            <a:ext cx="7925518" cy="654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2.2 CẤU TRÚC THƯ MỤC: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187396" y="-1540781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396456" y="4248457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5" y="0"/>
                </a:lnTo>
                <a:lnTo>
                  <a:pt x="4607175" y="5421019"/>
                </a:lnTo>
                <a:lnTo>
                  <a:pt x="0" y="5421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61274" y="1129740"/>
            <a:ext cx="8908011" cy="8128560"/>
          </a:xfrm>
          <a:custGeom>
            <a:avLst/>
            <a:gdLst/>
            <a:ahLst/>
            <a:cxnLst/>
            <a:rect r="r" b="b" t="t" l="l"/>
            <a:pathLst>
              <a:path h="8128560" w="8908011">
                <a:moveTo>
                  <a:pt x="0" y="0"/>
                </a:moveTo>
                <a:lnTo>
                  <a:pt x="8908011" y="0"/>
                </a:lnTo>
                <a:lnTo>
                  <a:pt x="8908011" y="8128560"/>
                </a:lnTo>
                <a:lnTo>
                  <a:pt x="0" y="81285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7194" y="2323665"/>
            <a:ext cx="1043351" cy="1043351"/>
            <a:chOff x="0" y="0"/>
            <a:chExt cx="274792" cy="2747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01754" y="2342104"/>
            <a:ext cx="1043351" cy="1043351"/>
            <a:chOff x="0" y="0"/>
            <a:chExt cx="274792" cy="274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792" cy="274792"/>
            </a:xfrm>
            <a:custGeom>
              <a:avLst/>
              <a:gdLst/>
              <a:ahLst/>
              <a:cxnLst/>
              <a:rect r="r" b="b" t="t" l="l"/>
              <a:pathLst>
                <a:path h="274792" w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48550" y="2782372"/>
            <a:ext cx="4829892" cy="5894830"/>
            <a:chOff x="0" y="0"/>
            <a:chExt cx="1272070" cy="15525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39673" y="1828586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98985" y="1028700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14233" y="2538530"/>
            <a:ext cx="1018395" cy="650500"/>
          </a:xfrm>
          <a:custGeom>
            <a:avLst/>
            <a:gdLst/>
            <a:ahLst/>
            <a:cxnLst/>
            <a:rect r="r" b="b" t="t" l="l"/>
            <a:pathLst>
              <a:path h="650500" w="1018395">
                <a:moveTo>
                  <a:pt x="0" y="0"/>
                </a:moveTo>
                <a:lnTo>
                  <a:pt x="1018395" y="0"/>
                </a:lnTo>
                <a:lnTo>
                  <a:pt x="1018395" y="650500"/>
                </a:lnTo>
                <a:lnTo>
                  <a:pt x="0" y="65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2903" y="2411489"/>
            <a:ext cx="835165" cy="867704"/>
          </a:xfrm>
          <a:custGeom>
            <a:avLst/>
            <a:gdLst/>
            <a:ahLst/>
            <a:cxnLst/>
            <a:rect r="r" b="b" t="t" l="l"/>
            <a:pathLst>
              <a:path h="867704" w="835165">
                <a:moveTo>
                  <a:pt x="0" y="0"/>
                </a:moveTo>
                <a:lnTo>
                  <a:pt x="835164" y="0"/>
                </a:lnTo>
                <a:lnTo>
                  <a:pt x="835164" y="867704"/>
                </a:lnTo>
                <a:lnTo>
                  <a:pt x="0" y="8677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08169" y="3577177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04875"/>
            <a:ext cx="70755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5. WEBSITE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55603" y="2294479"/>
            <a:ext cx="3886082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Hiển thị tổng quan dữ liệu các coin. Phân bản chi tiết các giá trị liên quan cho nghiên cứu.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00163" y="2312919"/>
            <a:ext cx="3886082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Hiển thị trực quan 3 khía cạnh chính của thị trường: Biểu đồ, Ý nghĩa, Dữ liệu sử dụng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30912" y="6764460"/>
            <a:ext cx="4829892" cy="5894830"/>
            <a:chOff x="0" y="0"/>
            <a:chExt cx="1272070" cy="1552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070" cy="1552548"/>
            </a:xfrm>
            <a:custGeom>
              <a:avLst/>
              <a:gdLst/>
              <a:ahLst/>
              <a:cxnLst/>
              <a:rect r="r" b="b" t="t" l="l"/>
              <a:pathLst>
                <a:path h="1552548" w="1272070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701766" y="-480158"/>
            <a:ext cx="960315" cy="960315"/>
          </a:xfrm>
          <a:custGeom>
            <a:avLst/>
            <a:gdLst/>
            <a:ahLst/>
            <a:cxnLst/>
            <a:rect r="r" b="b" t="t" l="l"/>
            <a:pathLst>
              <a:path h="960315" w="960315">
                <a:moveTo>
                  <a:pt x="0" y="0"/>
                </a:moveTo>
                <a:lnTo>
                  <a:pt x="960315" y="0"/>
                </a:lnTo>
                <a:lnTo>
                  <a:pt x="960315" y="960316"/>
                </a:lnTo>
                <a:lnTo>
                  <a:pt x="0" y="96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32840" y="1828586"/>
            <a:ext cx="1226460" cy="379088"/>
          </a:xfrm>
          <a:custGeom>
            <a:avLst/>
            <a:gdLst/>
            <a:ahLst/>
            <a:cxnLst/>
            <a:rect r="r" b="b" t="t" l="l"/>
            <a:pathLst>
              <a:path h="379088" w="1226460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935" y="3172587"/>
            <a:ext cx="4308677" cy="703102"/>
          </a:xfrm>
          <a:custGeom>
            <a:avLst/>
            <a:gdLst/>
            <a:ahLst/>
            <a:cxnLst/>
            <a:rect r="r" b="b" t="t" l="l"/>
            <a:pathLst>
              <a:path h="703102" w="4308677">
                <a:moveTo>
                  <a:pt x="0" y="0"/>
                </a:moveTo>
                <a:lnTo>
                  <a:pt x="4308677" y="0"/>
                </a:lnTo>
                <a:lnTo>
                  <a:pt x="4308677" y="703101"/>
                </a:lnTo>
                <a:lnTo>
                  <a:pt x="0" y="703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4833" t="-461697" r="-71432" b="-6319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73246" y="2390838"/>
            <a:ext cx="1893731" cy="655913"/>
          </a:xfrm>
          <a:custGeom>
            <a:avLst/>
            <a:gdLst/>
            <a:ahLst/>
            <a:cxnLst/>
            <a:rect r="r" b="b" t="t" l="l"/>
            <a:pathLst>
              <a:path h="655913" w="1893731">
                <a:moveTo>
                  <a:pt x="0" y="0"/>
                </a:moveTo>
                <a:lnTo>
                  <a:pt x="1893731" y="0"/>
                </a:lnTo>
                <a:lnTo>
                  <a:pt x="1893731" y="655913"/>
                </a:lnTo>
                <a:lnTo>
                  <a:pt x="0" y="6559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7787" t="-605226" r="-290048" b="-57424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5186" y="562928"/>
            <a:ext cx="70755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tru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5. WEBSITE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4572559" y="2889456"/>
            <a:ext cx="3134213" cy="283131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1878772" y="2718794"/>
            <a:ext cx="1786819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1100" y="1473053"/>
            <a:ext cx="14405799" cy="8103262"/>
          </a:xfrm>
          <a:custGeom>
            <a:avLst/>
            <a:gdLst/>
            <a:ahLst/>
            <a:cxnLst/>
            <a:rect r="r" b="b" t="t" l="l"/>
            <a:pathLst>
              <a:path h="8103262" w="14405799">
                <a:moveTo>
                  <a:pt x="0" y="0"/>
                </a:moveTo>
                <a:lnTo>
                  <a:pt x="14405800" y="0"/>
                </a:lnTo>
                <a:lnTo>
                  <a:pt x="14405800" y="8103262"/>
                </a:lnTo>
                <a:lnTo>
                  <a:pt x="0" y="8103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948" y="477533"/>
            <a:ext cx="16590105" cy="9331934"/>
          </a:xfrm>
          <a:custGeom>
            <a:avLst/>
            <a:gdLst/>
            <a:ahLst/>
            <a:cxnLst/>
            <a:rect r="r" b="b" t="t" l="l"/>
            <a:pathLst>
              <a:path h="9331934" w="16590105">
                <a:moveTo>
                  <a:pt x="0" y="0"/>
                </a:moveTo>
                <a:lnTo>
                  <a:pt x="16590104" y="0"/>
                </a:lnTo>
                <a:lnTo>
                  <a:pt x="16590104" y="9331934"/>
                </a:lnTo>
                <a:lnTo>
                  <a:pt x="0" y="933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46294" y="-299425"/>
            <a:ext cx="11706247" cy="11706247"/>
          </a:xfrm>
          <a:custGeom>
            <a:avLst/>
            <a:gdLst/>
            <a:ahLst/>
            <a:cxnLst/>
            <a:rect r="r" b="b" t="t" l="l"/>
            <a:pathLst>
              <a:path h="11706247" w="11706247">
                <a:moveTo>
                  <a:pt x="0" y="0"/>
                </a:moveTo>
                <a:lnTo>
                  <a:pt x="11706247" y="0"/>
                </a:lnTo>
                <a:lnTo>
                  <a:pt x="11706247" y="11706247"/>
                </a:lnTo>
                <a:lnTo>
                  <a:pt x="0" y="11706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49988" y="1095375"/>
            <a:ext cx="12509312" cy="128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b="true" sz="474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6.CHATBOT: CREATE AND INTEGRATE</a:t>
            </a:r>
          </a:p>
          <a:p>
            <a:pPr algn="ctr">
              <a:lnSpc>
                <a:spcPts val="4978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274888" y="1342350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1297" y="2057400"/>
            <a:ext cx="4224831" cy="7990224"/>
          </a:xfrm>
          <a:custGeom>
            <a:avLst/>
            <a:gdLst/>
            <a:ahLst/>
            <a:cxnLst/>
            <a:rect r="r" b="b" t="t" l="l"/>
            <a:pathLst>
              <a:path h="7990224" w="4224831">
                <a:moveTo>
                  <a:pt x="0" y="0"/>
                </a:moveTo>
                <a:lnTo>
                  <a:pt x="4224831" y="0"/>
                </a:lnTo>
                <a:lnTo>
                  <a:pt x="4224831" y="7990224"/>
                </a:lnTo>
                <a:lnTo>
                  <a:pt x="0" y="799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41497" y="2105025"/>
            <a:ext cx="10990722" cy="527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6"/>
              </a:lnSpc>
              <a:spcBef>
                <a:spcPct val="0"/>
              </a:spcBef>
            </a:pPr>
            <a:r>
              <a:rPr lang="en-US" b="true" sz="33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6</a:t>
            </a:r>
            <a:r>
              <a:rPr lang="en-US" b="true" sz="33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.1 MỤC TIÊU</a:t>
            </a:r>
          </a:p>
          <a:p>
            <a:pPr algn="l">
              <a:lnSpc>
                <a:spcPts val="3506"/>
              </a:lnSpc>
              <a:spcBef>
                <a:spcPct val="0"/>
              </a:spcBef>
            </a:pPr>
          </a:p>
          <a:p>
            <a:pPr algn="l" marL="721059" indent="-360529" lvl="1">
              <a:lnSpc>
                <a:spcPts val="35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PHÁT TRIỂN CHATBOT AI CÓ KHẢ NĂNG:</a:t>
            </a:r>
          </a:p>
          <a:p>
            <a:pPr algn="l" marL="721059" indent="-360529" lvl="1">
              <a:lnSpc>
                <a:spcPts val="35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 HIỂU CÂU HỎI NGÔN NGỮ TỰ NHIÊN VỀ DỮ LIỆU CRYPTO.</a:t>
            </a:r>
          </a:p>
          <a:p>
            <a:pPr algn="l">
              <a:lnSpc>
                <a:spcPts val="3506"/>
              </a:lnSpc>
              <a:spcBef>
                <a:spcPct val="0"/>
              </a:spcBef>
            </a:pPr>
          </a:p>
          <a:p>
            <a:pPr algn="l" marL="721059" indent="-360529" lvl="1">
              <a:lnSpc>
                <a:spcPts val="35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PHÂN TÍCH HOẶC HIỂN THỊ BIỂU ĐỒ TƯƠNG ỨNG.</a:t>
            </a:r>
          </a:p>
          <a:p>
            <a:pPr algn="l">
              <a:lnSpc>
                <a:spcPts val="3506"/>
              </a:lnSpc>
              <a:spcBef>
                <a:spcPct val="0"/>
              </a:spcBef>
            </a:pPr>
          </a:p>
          <a:p>
            <a:pPr algn="l" marL="721059" indent="-360529" lvl="1">
              <a:lnSpc>
                <a:spcPts val="350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TÍCH HỢP TRỰC TIẾP VÀO ỨNG DỤNG DASHBOARD ĐỂ TƯƠNG TÁC 2 CHIỀU VỚI NGƯỜI DÙNG.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12395" y="7632811"/>
            <a:ext cx="11108740" cy="176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6"/>
              </a:lnSpc>
              <a:spcBef>
                <a:spcPct val="0"/>
              </a:spcBef>
            </a:pPr>
          </a:p>
          <a:p>
            <a:pPr algn="l">
              <a:lnSpc>
                <a:spcPts val="3506"/>
              </a:lnSpc>
              <a:spcBef>
                <a:spcPct val="0"/>
              </a:spcBef>
            </a:pPr>
            <a:r>
              <a:rPr lang="en-US" b="true" sz="33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CHATBOT ĐÓNG VAI TRÒ NHƯ “AI ANALYST” – NGƯỜI PHÂN TÍCH THỊ TRƯỜNG ẢO, GIÚP NGƯỜI DÙNG HỎI NHANH VỀ GIÁ, XU HƯỚNG, VÀ BIỂU ĐỒ.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1309" y="2759198"/>
            <a:ext cx="11793987" cy="8856212"/>
          </a:xfrm>
          <a:custGeom>
            <a:avLst/>
            <a:gdLst/>
            <a:ahLst/>
            <a:cxnLst/>
            <a:rect r="r" b="b" t="t" l="l"/>
            <a:pathLst>
              <a:path h="8856212" w="11793987">
                <a:moveTo>
                  <a:pt x="0" y="0"/>
                </a:moveTo>
                <a:lnTo>
                  <a:pt x="11793987" y="0"/>
                </a:lnTo>
                <a:lnTo>
                  <a:pt x="11793987" y="8856212"/>
                </a:lnTo>
                <a:lnTo>
                  <a:pt x="0" y="8856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65344" y="-299425"/>
            <a:ext cx="11706247" cy="11706247"/>
          </a:xfrm>
          <a:custGeom>
            <a:avLst/>
            <a:gdLst/>
            <a:ahLst/>
            <a:cxnLst/>
            <a:rect r="r" b="b" t="t" l="l"/>
            <a:pathLst>
              <a:path h="11706247" w="11706247">
                <a:moveTo>
                  <a:pt x="0" y="0"/>
                </a:moveTo>
                <a:lnTo>
                  <a:pt x="11706247" y="0"/>
                </a:lnTo>
                <a:lnTo>
                  <a:pt x="11706247" y="11706247"/>
                </a:lnTo>
                <a:lnTo>
                  <a:pt x="0" y="11706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74888" y="1342350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0779" y="1857561"/>
            <a:ext cx="4351401" cy="8229600"/>
          </a:xfrm>
          <a:custGeom>
            <a:avLst/>
            <a:gdLst/>
            <a:ahLst/>
            <a:cxnLst/>
            <a:rect r="r" b="b" t="t" l="l"/>
            <a:pathLst>
              <a:path h="8229600" w="4351401">
                <a:moveTo>
                  <a:pt x="0" y="0"/>
                </a:moveTo>
                <a:lnTo>
                  <a:pt x="4351401" y="0"/>
                </a:lnTo>
                <a:lnTo>
                  <a:pt x="43514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34040" y="4336677"/>
            <a:ext cx="11094560" cy="4215933"/>
          </a:xfrm>
          <a:custGeom>
            <a:avLst/>
            <a:gdLst/>
            <a:ahLst/>
            <a:cxnLst/>
            <a:rect r="r" b="b" t="t" l="l"/>
            <a:pathLst>
              <a:path h="4215933" w="11094560">
                <a:moveTo>
                  <a:pt x="0" y="0"/>
                </a:moveTo>
                <a:lnTo>
                  <a:pt x="11094561" y="0"/>
                </a:lnTo>
                <a:lnTo>
                  <a:pt x="11094561" y="4215932"/>
                </a:lnTo>
                <a:lnTo>
                  <a:pt x="0" y="4215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49988" y="576607"/>
            <a:ext cx="12509312" cy="128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b="true" sz="474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6.CHATBOT: CREATE AND INTEGRATE</a:t>
            </a:r>
          </a:p>
          <a:p>
            <a:pPr algn="ctr">
              <a:lnSpc>
                <a:spcPts val="497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273620" y="2105025"/>
            <a:ext cx="6310610" cy="45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  <a:spcBef>
                <a:spcPct val="0"/>
              </a:spcBef>
            </a:pPr>
            <a:r>
              <a:rPr lang="en-US" b="true" sz="33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6</a:t>
            </a:r>
            <a:r>
              <a:rPr lang="en-US" b="true" sz="333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.2 SYSTEM ARCHITECTURE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15493872" y="8031190"/>
            <a:ext cx="5081025" cy="5978571"/>
          </a:xfrm>
          <a:custGeom>
            <a:avLst/>
            <a:gdLst/>
            <a:ahLst/>
            <a:cxnLst/>
            <a:rect r="r" b="b" t="t" l="l"/>
            <a:pathLst>
              <a:path h="5978571" w="5081025">
                <a:moveTo>
                  <a:pt x="0" y="5978572"/>
                </a:moveTo>
                <a:lnTo>
                  <a:pt x="5081025" y="5978572"/>
                </a:lnTo>
                <a:lnTo>
                  <a:pt x="5081025" y="0"/>
                </a:lnTo>
                <a:lnTo>
                  <a:pt x="0" y="0"/>
                </a:lnTo>
                <a:lnTo>
                  <a:pt x="0" y="5978572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479418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04963" y="1755522"/>
            <a:ext cx="9939393" cy="5193333"/>
          </a:xfrm>
          <a:custGeom>
            <a:avLst/>
            <a:gdLst/>
            <a:ahLst/>
            <a:cxnLst/>
            <a:rect r="r" b="b" t="t" l="l"/>
            <a:pathLst>
              <a:path h="5193333" w="9939393">
                <a:moveTo>
                  <a:pt x="0" y="0"/>
                </a:moveTo>
                <a:lnTo>
                  <a:pt x="9939392" y="0"/>
                </a:lnTo>
                <a:lnTo>
                  <a:pt x="9939392" y="5193332"/>
                </a:lnTo>
                <a:lnTo>
                  <a:pt x="0" y="5193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3892696" y="6376087"/>
            <a:ext cx="5081025" cy="5978571"/>
          </a:xfrm>
          <a:custGeom>
            <a:avLst/>
            <a:gdLst/>
            <a:ahLst/>
            <a:cxnLst/>
            <a:rect r="r" b="b" t="t" l="l"/>
            <a:pathLst>
              <a:path h="5978571" w="5081025">
                <a:moveTo>
                  <a:pt x="0" y="5978571"/>
                </a:moveTo>
                <a:lnTo>
                  <a:pt x="5081025" y="5978571"/>
                </a:lnTo>
                <a:lnTo>
                  <a:pt x="5081025" y="0"/>
                </a:lnTo>
                <a:lnTo>
                  <a:pt x="0" y="0"/>
                </a:lnTo>
                <a:lnTo>
                  <a:pt x="0" y="597857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94992" y="3523736"/>
            <a:ext cx="9939393" cy="5193333"/>
          </a:xfrm>
          <a:custGeom>
            <a:avLst/>
            <a:gdLst/>
            <a:ahLst/>
            <a:cxnLst/>
            <a:rect r="r" b="b" t="t" l="l"/>
            <a:pathLst>
              <a:path h="5193333" w="9939393">
                <a:moveTo>
                  <a:pt x="0" y="0"/>
                </a:moveTo>
                <a:lnTo>
                  <a:pt x="9939392" y="0"/>
                </a:lnTo>
                <a:lnTo>
                  <a:pt x="9939392" y="5193333"/>
                </a:lnTo>
                <a:lnTo>
                  <a:pt x="0" y="5193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2682" y="5783368"/>
            <a:ext cx="9939393" cy="5292727"/>
          </a:xfrm>
          <a:custGeom>
            <a:avLst/>
            <a:gdLst/>
            <a:ahLst/>
            <a:cxnLst/>
            <a:rect r="r" b="b" t="t" l="l"/>
            <a:pathLst>
              <a:path h="5292727" w="9939393">
                <a:moveTo>
                  <a:pt x="0" y="0"/>
                </a:moveTo>
                <a:lnTo>
                  <a:pt x="9939393" y="0"/>
                </a:lnTo>
                <a:lnTo>
                  <a:pt x="9939393" y="5292726"/>
                </a:lnTo>
                <a:lnTo>
                  <a:pt x="0" y="5292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53571" y="6768706"/>
            <a:ext cx="9939393" cy="5193333"/>
          </a:xfrm>
          <a:custGeom>
            <a:avLst/>
            <a:gdLst/>
            <a:ahLst/>
            <a:cxnLst/>
            <a:rect r="r" b="b" t="t" l="l"/>
            <a:pathLst>
              <a:path h="5193333" w="9939393">
                <a:moveTo>
                  <a:pt x="0" y="0"/>
                </a:moveTo>
                <a:lnTo>
                  <a:pt x="9939392" y="0"/>
                </a:lnTo>
                <a:lnTo>
                  <a:pt x="9939392" y="5193333"/>
                </a:lnTo>
                <a:lnTo>
                  <a:pt x="0" y="51933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54836" y="257528"/>
            <a:ext cx="12294477" cy="65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8"/>
              </a:lnSpc>
            </a:pPr>
            <a:r>
              <a:rPr lang="en-US" b="true" sz="474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6.CHATBOT: CREATE AND INTEGRATE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64733" y="1138432"/>
            <a:ext cx="9358534" cy="40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6"/>
              </a:lnSpc>
              <a:spcBef>
                <a:spcPct val="0"/>
              </a:spcBef>
            </a:pPr>
            <a:r>
              <a:rPr lang="en-US" b="true" sz="2739" spc="9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6.3. TRIỂN KHAI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9926" y="5086350"/>
            <a:ext cx="527744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0" indent="-280670" lvl="1">
              <a:lnSpc>
                <a:spcPts val="3639"/>
              </a:lnSpc>
              <a:buAutoNum type="arabicPeriod" startAt="1"/>
            </a:pPr>
            <a:r>
              <a:rPr lang="en-US" b="true" sz="2599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Khởi động Ollama server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09325" y="4886007"/>
            <a:ext cx="514335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2. Khởi động Flask backend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6636" y="8659919"/>
            <a:ext cx="3578200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3. Khởi động ngrok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44264" y="7242430"/>
            <a:ext cx="504482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 Chạy file start-server.bat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16186" y="1135773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62244" y="2186245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2" y="0"/>
                </a:lnTo>
                <a:lnTo>
                  <a:pt x="6994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653955"/>
            <a:ext cx="16514364" cy="7086163"/>
          </a:xfrm>
          <a:custGeom>
            <a:avLst/>
            <a:gdLst/>
            <a:ahLst/>
            <a:cxnLst/>
            <a:rect r="r" b="b" t="t" l="l"/>
            <a:pathLst>
              <a:path h="7086163" w="16514364">
                <a:moveTo>
                  <a:pt x="0" y="0"/>
                </a:moveTo>
                <a:lnTo>
                  <a:pt x="16514364" y="0"/>
                </a:lnTo>
                <a:lnTo>
                  <a:pt x="16514364" y="7086163"/>
                </a:lnTo>
                <a:lnTo>
                  <a:pt x="0" y="7086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08024" y="4190186"/>
            <a:ext cx="11959365" cy="140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5"/>
              </a:lnSpc>
            </a:pPr>
            <a:r>
              <a:rPr lang="en-US" b="true" sz="10195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THANK YOU!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74418" y="5949767"/>
            <a:ext cx="8026578" cy="100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1"/>
              </a:lnSpc>
              <a:spcBef>
                <a:spcPct val="0"/>
              </a:spcBef>
            </a:pPr>
            <a:r>
              <a:rPr lang="en-US" sz="3639" i="true" spc="12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Exploring the future of</a:t>
            </a:r>
            <a:r>
              <a:rPr lang="en-US" sz="3639" i="true" spc="12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c</a:t>
            </a:r>
            <a:r>
              <a:rPr lang="en-US" sz="3639" i="true" spc="123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omputing together!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0055" y="9304465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2931051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5"/>
                </a:lnTo>
                <a:lnTo>
                  <a:pt x="0" y="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2366" y="3993727"/>
            <a:ext cx="6410074" cy="1344303"/>
          </a:xfrm>
          <a:custGeom>
            <a:avLst/>
            <a:gdLst/>
            <a:ahLst/>
            <a:cxnLst/>
            <a:rect r="r" b="b" t="t" l="l"/>
            <a:pathLst>
              <a:path h="1344303" w="6410074">
                <a:moveTo>
                  <a:pt x="0" y="0"/>
                </a:moveTo>
                <a:lnTo>
                  <a:pt x="6410073" y="0"/>
                </a:lnTo>
                <a:lnTo>
                  <a:pt x="6410073" y="1344303"/>
                </a:lnTo>
                <a:lnTo>
                  <a:pt x="0" y="1344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252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87487" y="2373110"/>
            <a:ext cx="9759393" cy="2976615"/>
          </a:xfrm>
          <a:custGeom>
            <a:avLst/>
            <a:gdLst/>
            <a:ahLst/>
            <a:cxnLst/>
            <a:rect r="r" b="b" t="t" l="l"/>
            <a:pathLst>
              <a:path h="2976615" w="9759393">
                <a:moveTo>
                  <a:pt x="0" y="0"/>
                </a:moveTo>
                <a:lnTo>
                  <a:pt x="9759393" y="0"/>
                </a:lnTo>
                <a:lnTo>
                  <a:pt x="9759393" y="2976615"/>
                </a:lnTo>
                <a:lnTo>
                  <a:pt x="0" y="2976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02925" y="6018452"/>
            <a:ext cx="10228833" cy="3286013"/>
          </a:xfrm>
          <a:custGeom>
            <a:avLst/>
            <a:gdLst/>
            <a:ahLst/>
            <a:cxnLst/>
            <a:rect r="r" b="b" t="t" l="l"/>
            <a:pathLst>
              <a:path h="3286013" w="10228833">
                <a:moveTo>
                  <a:pt x="0" y="0"/>
                </a:moveTo>
                <a:lnTo>
                  <a:pt x="10228833" y="0"/>
                </a:lnTo>
                <a:lnTo>
                  <a:pt x="10228833" y="3286013"/>
                </a:lnTo>
                <a:lnTo>
                  <a:pt x="0" y="32860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70325" y="419691"/>
            <a:ext cx="10308644" cy="1284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7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2.3 LẤY DỮ LIỆU CÁC MÃ COIN:</a:t>
            </a:r>
          </a:p>
          <a:p>
            <a:pPr algn="l">
              <a:lnSpc>
                <a:spcPts val="497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32366" y="2553045"/>
            <a:ext cx="8364933" cy="95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8"/>
              </a:lnSpc>
            </a:pPr>
            <a:r>
              <a:rPr lang="en-US" sz="35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2.3.1 SETUP:</a:t>
            </a:r>
          </a:p>
          <a:p>
            <a:pPr algn="l">
              <a:lnSpc>
                <a:spcPts val="371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92254" y="6462391"/>
            <a:ext cx="4282806" cy="9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8"/>
              </a:lnSpc>
            </a:pPr>
            <a:r>
              <a:rPr lang="en-US" sz="35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2.3.2 HÀM XỬ LÝ THỜI GIAN:</a:t>
            </a:r>
          </a:p>
          <a:p>
            <a:pPr algn="l">
              <a:lnSpc>
                <a:spcPts val="7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0055" y="9304465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59086" y="1959195"/>
            <a:ext cx="309496" cy="527005"/>
          </a:xfrm>
          <a:custGeom>
            <a:avLst/>
            <a:gdLst/>
            <a:ahLst/>
            <a:cxnLst/>
            <a:rect r="r" b="b" t="t" l="l"/>
            <a:pathLst>
              <a:path h="527005" w="309496">
                <a:moveTo>
                  <a:pt x="0" y="0"/>
                </a:moveTo>
                <a:lnTo>
                  <a:pt x="309496" y="0"/>
                </a:lnTo>
                <a:lnTo>
                  <a:pt x="309496" y="527006"/>
                </a:lnTo>
                <a:lnTo>
                  <a:pt x="0" y="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37181" y="2724658"/>
            <a:ext cx="11013638" cy="7129089"/>
          </a:xfrm>
          <a:custGeom>
            <a:avLst/>
            <a:gdLst/>
            <a:ahLst/>
            <a:cxnLst/>
            <a:rect r="r" b="b" t="t" l="l"/>
            <a:pathLst>
              <a:path h="7129089" w="11013638">
                <a:moveTo>
                  <a:pt x="0" y="0"/>
                </a:moveTo>
                <a:lnTo>
                  <a:pt x="11013638" y="0"/>
                </a:lnTo>
                <a:lnTo>
                  <a:pt x="11013638" y="7129089"/>
                </a:lnTo>
                <a:lnTo>
                  <a:pt x="0" y="7129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92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20362" y="423694"/>
            <a:ext cx="8933377" cy="73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45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2.3.2 LẤY DỮ LIỆU:</a:t>
            </a:r>
          </a:p>
          <a:p>
            <a:pPr algn="l">
              <a:lnSpc>
                <a:spcPts val="112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9354" y="1999632"/>
            <a:ext cx="8364933" cy="48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8"/>
              </a:lnSpc>
            </a:pPr>
            <a:r>
              <a:rPr lang="en-US" sz="35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CÁC HÀM THU THẬP DỮ LIỆU: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062196" y="1351079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8380" y="6012284"/>
            <a:ext cx="3665913" cy="4114800"/>
          </a:xfrm>
          <a:custGeom>
            <a:avLst/>
            <a:gdLst/>
            <a:ahLst/>
            <a:cxnLst/>
            <a:rect r="r" b="b" t="t" l="l"/>
            <a:pathLst>
              <a:path h="4114800" w="3665913">
                <a:moveTo>
                  <a:pt x="0" y="0"/>
                </a:moveTo>
                <a:lnTo>
                  <a:pt x="3665912" y="0"/>
                </a:lnTo>
                <a:lnTo>
                  <a:pt x="3665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577978" y="9709978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3" y="0"/>
                </a:lnTo>
                <a:lnTo>
                  <a:pt x="549283" y="549282"/>
                </a:lnTo>
                <a:lnTo>
                  <a:pt x="0" y="54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6310" y="2678309"/>
            <a:ext cx="16135381" cy="2480815"/>
          </a:xfrm>
          <a:custGeom>
            <a:avLst/>
            <a:gdLst/>
            <a:ahLst/>
            <a:cxnLst/>
            <a:rect r="r" b="b" t="t" l="l"/>
            <a:pathLst>
              <a:path h="2480815" w="16135381">
                <a:moveTo>
                  <a:pt x="0" y="0"/>
                </a:moveTo>
                <a:lnTo>
                  <a:pt x="16135380" y="0"/>
                </a:lnTo>
                <a:lnTo>
                  <a:pt x="16135380" y="2480815"/>
                </a:lnTo>
                <a:lnTo>
                  <a:pt x="0" y="24808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88259" y="1085850"/>
            <a:ext cx="5111482" cy="73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4541" b="true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BUILD DATASET</a:t>
            </a:r>
          </a:p>
          <a:p>
            <a:pPr algn="l">
              <a:lnSpc>
                <a:spcPts val="112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062196" y="1351079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516429" y="9454822"/>
            <a:ext cx="549282" cy="549282"/>
          </a:xfrm>
          <a:custGeom>
            <a:avLst/>
            <a:gdLst/>
            <a:ahLst/>
            <a:cxnLst/>
            <a:rect r="r" b="b" t="t" l="l"/>
            <a:pathLst>
              <a:path h="549282" w="549282">
                <a:moveTo>
                  <a:pt x="0" y="0"/>
                </a:moveTo>
                <a:lnTo>
                  <a:pt x="549282" y="0"/>
                </a:lnTo>
                <a:lnTo>
                  <a:pt x="549282" y="549283"/>
                </a:lnTo>
                <a:lnTo>
                  <a:pt x="0" y="549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327889"/>
            <a:ext cx="12739790" cy="6959111"/>
          </a:xfrm>
          <a:custGeom>
            <a:avLst/>
            <a:gdLst/>
            <a:ahLst/>
            <a:cxnLst/>
            <a:rect r="r" b="b" t="t" l="l"/>
            <a:pathLst>
              <a:path h="6959111" w="12739790">
                <a:moveTo>
                  <a:pt x="0" y="0"/>
                </a:moveTo>
                <a:lnTo>
                  <a:pt x="12739790" y="0"/>
                </a:lnTo>
                <a:lnTo>
                  <a:pt x="12739790" y="6959111"/>
                </a:lnTo>
                <a:lnTo>
                  <a:pt x="0" y="6959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04603" y="0"/>
            <a:ext cx="13461285" cy="6619809"/>
          </a:xfrm>
          <a:custGeom>
            <a:avLst/>
            <a:gdLst/>
            <a:ahLst/>
            <a:cxnLst/>
            <a:rect r="r" b="b" t="t" l="l"/>
            <a:pathLst>
              <a:path h="6619809" w="13461285">
                <a:moveTo>
                  <a:pt x="0" y="0"/>
                </a:moveTo>
                <a:lnTo>
                  <a:pt x="13461286" y="0"/>
                </a:lnTo>
                <a:lnTo>
                  <a:pt x="13461286" y="6619809"/>
                </a:lnTo>
                <a:lnTo>
                  <a:pt x="0" y="6619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50000">
              <a:srgbClr val="3A6A9E">
                <a:alpha val="100000"/>
              </a:srgbClr>
            </a:gs>
            <a:gs pos="100000">
              <a:srgbClr val="1038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5251" y="-1543050"/>
            <a:ext cx="4199655" cy="3086100"/>
            <a:chOff x="0" y="0"/>
            <a:chExt cx="110608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082" cy="812800"/>
            </a:xfrm>
            <a:custGeom>
              <a:avLst/>
              <a:gdLst/>
              <a:ahLst/>
              <a:cxnLst/>
              <a:rect r="r" b="b" t="t" l="l"/>
              <a:pathLst>
                <a:path h="812800" w="1106082">
                  <a:moveTo>
                    <a:pt x="46087" y="0"/>
                  </a:moveTo>
                  <a:lnTo>
                    <a:pt x="1059995" y="0"/>
                  </a:lnTo>
                  <a:cubicBezTo>
                    <a:pt x="1072218" y="0"/>
                    <a:pt x="1083941" y="4856"/>
                    <a:pt x="1092584" y="13498"/>
                  </a:cubicBezTo>
                  <a:cubicBezTo>
                    <a:pt x="1101226" y="22141"/>
                    <a:pt x="1106082" y="33864"/>
                    <a:pt x="1106082" y="46087"/>
                  </a:cubicBezTo>
                  <a:lnTo>
                    <a:pt x="1106082" y="766713"/>
                  </a:lnTo>
                  <a:cubicBezTo>
                    <a:pt x="1106082" y="778936"/>
                    <a:pt x="1101226" y="790659"/>
                    <a:pt x="1092584" y="799302"/>
                  </a:cubicBezTo>
                  <a:cubicBezTo>
                    <a:pt x="1083941" y="807944"/>
                    <a:pt x="1072218" y="812800"/>
                    <a:pt x="1059995" y="812800"/>
                  </a:cubicBezTo>
                  <a:lnTo>
                    <a:pt x="46087" y="812800"/>
                  </a:lnTo>
                  <a:cubicBezTo>
                    <a:pt x="33864" y="812800"/>
                    <a:pt x="22141" y="807944"/>
                    <a:pt x="13498" y="799302"/>
                  </a:cubicBezTo>
                  <a:cubicBezTo>
                    <a:pt x="4856" y="790659"/>
                    <a:pt x="0" y="778936"/>
                    <a:pt x="0" y="766713"/>
                  </a:cubicBezTo>
                  <a:lnTo>
                    <a:pt x="0" y="46087"/>
                  </a:lnTo>
                  <a:cubicBezTo>
                    <a:pt x="0" y="33864"/>
                    <a:pt x="4856" y="22141"/>
                    <a:pt x="13498" y="13498"/>
                  </a:cubicBezTo>
                  <a:cubicBezTo>
                    <a:pt x="22141" y="4856"/>
                    <a:pt x="33864" y="0"/>
                    <a:pt x="460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50000">
                  <a:srgbClr val="3A6A9E">
                    <a:alpha val="100000"/>
                  </a:srgbClr>
                </a:gs>
                <a:gs pos="100000">
                  <a:srgbClr val="103863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106082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55712" y="-1841273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8275" y="464548"/>
            <a:ext cx="11069562" cy="1291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480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 DATA ANALYSIS</a:t>
            </a:r>
          </a:p>
          <a:p>
            <a:pPr algn="ctr">
              <a:lnSpc>
                <a:spcPts val="4978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260341" y="3170652"/>
            <a:ext cx="6436892" cy="2548227"/>
            <a:chOff x="0" y="0"/>
            <a:chExt cx="1533973" cy="6072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3973" cy="607267"/>
            </a:xfrm>
            <a:custGeom>
              <a:avLst/>
              <a:gdLst/>
              <a:ahLst/>
              <a:cxnLst/>
              <a:rect r="r" b="b" t="t" l="l"/>
              <a:pathLst>
                <a:path h="607267" w="1533973">
                  <a:moveTo>
                    <a:pt x="30069" y="0"/>
                  </a:moveTo>
                  <a:lnTo>
                    <a:pt x="1503904" y="0"/>
                  </a:lnTo>
                  <a:cubicBezTo>
                    <a:pt x="1511879" y="0"/>
                    <a:pt x="1519527" y="3168"/>
                    <a:pt x="1525166" y="8807"/>
                  </a:cubicBezTo>
                  <a:cubicBezTo>
                    <a:pt x="1530805" y="14446"/>
                    <a:pt x="1533973" y="22094"/>
                    <a:pt x="1533973" y="30069"/>
                  </a:cubicBezTo>
                  <a:lnTo>
                    <a:pt x="1533973" y="577198"/>
                  </a:lnTo>
                  <a:cubicBezTo>
                    <a:pt x="1533973" y="585173"/>
                    <a:pt x="1530805" y="592821"/>
                    <a:pt x="1525166" y="598460"/>
                  </a:cubicBezTo>
                  <a:cubicBezTo>
                    <a:pt x="1519527" y="604099"/>
                    <a:pt x="1511879" y="607267"/>
                    <a:pt x="1503904" y="607267"/>
                  </a:cubicBezTo>
                  <a:lnTo>
                    <a:pt x="30069" y="607267"/>
                  </a:lnTo>
                  <a:cubicBezTo>
                    <a:pt x="22094" y="607267"/>
                    <a:pt x="14446" y="604099"/>
                    <a:pt x="8807" y="598460"/>
                  </a:cubicBezTo>
                  <a:cubicBezTo>
                    <a:pt x="3168" y="592821"/>
                    <a:pt x="0" y="585173"/>
                    <a:pt x="0" y="577198"/>
                  </a:cubicBezTo>
                  <a:lnTo>
                    <a:pt x="0" y="30069"/>
                  </a:lnTo>
                  <a:cubicBezTo>
                    <a:pt x="0" y="22094"/>
                    <a:pt x="3168" y="14446"/>
                    <a:pt x="8807" y="8807"/>
                  </a:cubicBezTo>
                  <a:cubicBezTo>
                    <a:pt x="14446" y="3168"/>
                    <a:pt x="22094" y="0"/>
                    <a:pt x="3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533973" cy="578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94788" y="3606944"/>
            <a:ext cx="6202444" cy="192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 hướng &amp; biến động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ủi ro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ếu tố ngoại sinh &amp; On-chain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ương quan &amp; dẫn dắt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Chuẩn bị cho dự báo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3578476" y="7923686"/>
            <a:ext cx="4607176" cy="5421018"/>
          </a:xfrm>
          <a:custGeom>
            <a:avLst/>
            <a:gdLst/>
            <a:ahLst/>
            <a:cxnLst/>
            <a:rect r="r" b="b" t="t" l="l"/>
            <a:pathLst>
              <a:path h="5421018" w="4607176">
                <a:moveTo>
                  <a:pt x="0" y="0"/>
                </a:moveTo>
                <a:lnTo>
                  <a:pt x="4607176" y="0"/>
                </a:lnTo>
                <a:lnTo>
                  <a:pt x="4607176" y="5421018"/>
                </a:lnTo>
                <a:lnTo>
                  <a:pt x="0" y="542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08241" y="1141095"/>
            <a:ext cx="5442198" cy="85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3200">
                <a:solidFill>
                  <a:srgbClr val="FFBD59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3.0 MỤC TIÊU PHÂN TÍCH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94712" y="2391543"/>
            <a:ext cx="3382863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3200">
                <a:solidFill>
                  <a:srgbClr val="FFBD59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3.0.1 MỤC ĐÍCH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455549" y="3096672"/>
            <a:ext cx="6352263" cy="2585432"/>
            <a:chOff x="0" y="0"/>
            <a:chExt cx="1639701" cy="6673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9701" cy="667374"/>
            </a:xfrm>
            <a:custGeom>
              <a:avLst/>
              <a:gdLst/>
              <a:ahLst/>
              <a:cxnLst/>
              <a:rect r="r" b="b" t="t" l="l"/>
              <a:pathLst>
                <a:path h="667374" w="1639701">
                  <a:moveTo>
                    <a:pt x="30469" y="0"/>
                  </a:moveTo>
                  <a:lnTo>
                    <a:pt x="1609232" y="0"/>
                  </a:lnTo>
                  <a:cubicBezTo>
                    <a:pt x="1617313" y="0"/>
                    <a:pt x="1625063" y="3210"/>
                    <a:pt x="1630777" y="8924"/>
                  </a:cubicBezTo>
                  <a:cubicBezTo>
                    <a:pt x="1636491" y="14638"/>
                    <a:pt x="1639701" y="22388"/>
                    <a:pt x="1639701" y="30469"/>
                  </a:cubicBezTo>
                  <a:lnTo>
                    <a:pt x="1639701" y="636905"/>
                  </a:lnTo>
                  <a:cubicBezTo>
                    <a:pt x="1639701" y="653733"/>
                    <a:pt x="1626059" y="667374"/>
                    <a:pt x="1609232" y="667374"/>
                  </a:cubicBezTo>
                  <a:lnTo>
                    <a:pt x="30469" y="667374"/>
                  </a:lnTo>
                  <a:cubicBezTo>
                    <a:pt x="13642" y="667374"/>
                    <a:pt x="0" y="653733"/>
                    <a:pt x="0" y="636905"/>
                  </a:cubicBezTo>
                  <a:lnTo>
                    <a:pt x="0" y="30469"/>
                  </a:lnTo>
                  <a:cubicBezTo>
                    <a:pt x="0" y="13642"/>
                    <a:pt x="13642" y="0"/>
                    <a:pt x="304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639701" cy="638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4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724050" y="3354768"/>
            <a:ext cx="6731825" cy="223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 &amp; Setup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Descriptive Statistics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Volatility &amp; Risk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Correlation Analysis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Linear Relationship Test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Cross-Market Correlation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567367" y="2575855"/>
            <a:ext cx="6278166" cy="76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2"/>
              </a:lnSpc>
              <a:spcBef>
                <a:spcPct val="0"/>
              </a:spcBef>
            </a:pPr>
            <a:r>
              <a:rPr lang="en-US" b="true" sz="2887">
                <a:solidFill>
                  <a:srgbClr val="FFBD59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3.0.2 PHƯƠNG PHÁP TỔNG QUÁT</a:t>
            </a:r>
          </a:p>
          <a:p>
            <a:pPr algn="ctr">
              <a:lnSpc>
                <a:spcPts val="3032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5368661" y="6770154"/>
            <a:ext cx="7628791" cy="2488146"/>
            <a:chOff x="0" y="0"/>
            <a:chExt cx="1818014" cy="59294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18014" cy="592949"/>
            </a:xfrm>
            <a:custGeom>
              <a:avLst/>
              <a:gdLst/>
              <a:ahLst/>
              <a:cxnLst/>
              <a:rect r="r" b="b" t="t" l="l"/>
              <a:pathLst>
                <a:path h="592949" w="1818014">
                  <a:moveTo>
                    <a:pt x="25371" y="0"/>
                  </a:moveTo>
                  <a:lnTo>
                    <a:pt x="1792643" y="0"/>
                  </a:lnTo>
                  <a:cubicBezTo>
                    <a:pt x="1799372" y="0"/>
                    <a:pt x="1805825" y="2673"/>
                    <a:pt x="1810583" y="7431"/>
                  </a:cubicBezTo>
                  <a:cubicBezTo>
                    <a:pt x="1815341" y="12189"/>
                    <a:pt x="1818014" y="18642"/>
                    <a:pt x="1818014" y="25371"/>
                  </a:cubicBezTo>
                  <a:lnTo>
                    <a:pt x="1818014" y="567578"/>
                  </a:lnTo>
                  <a:cubicBezTo>
                    <a:pt x="1818014" y="574307"/>
                    <a:pt x="1815341" y="580760"/>
                    <a:pt x="1810583" y="585518"/>
                  </a:cubicBezTo>
                  <a:cubicBezTo>
                    <a:pt x="1805825" y="590276"/>
                    <a:pt x="1799372" y="592949"/>
                    <a:pt x="1792643" y="592949"/>
                  </a:cubicBezTo>
                  <a:lnTo>
                    <a:pt x="25371" y="592949"/>
                  </a:lnTo>
                  <a:cubicBezTo>
                    <a:pt x="18642" y="592949"/>
                    <a:pt x="12189" y="590276"/>
                    <a:pt x="7431" y="585518"/>
                  </a:cubicBezTo>
                  <a:cubicBezTo>
                    <a:pt x="2673" y="580760"/>
                    <a:pt x="0" y="574307"/>
                    <a:pt x="0" y="567578"/>
                  </a:cubicBezTo>
                  <a:lnTo>
                    <a:pt x="0" y="25371"/>
                  </a:lnTo>
                  <a:cubicBezTo>
                    <a:pt x="0" y="18642"/>
                    <a:pt x="2673" y="12189"/>
                    <a:pt x="7431" y="7431"/>
                  </a:cubicBezTo>
                  <a:cubicBezTo>
                    <a:pt x="12189" y="2673"/>
                    <a:pt x="18642" y="0"/>
                    <a:pt x="253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0F7FE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1818014" cy="564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6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585112" y="7279684"/>
            <a:ext cx="7195889" cy="192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iến động riêng biệt từng coin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ếu tố tác động chính đến giá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Rủi</a:t>
            </a: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ro định lượng &amp; tương quan liên-coin</a:t>
            </a:r>
          </a:p>
          <a:p>
            <a:pPr algn="l" marL="518160" indent="-25908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Nề</a:t>
            </a:r>
            <a:r>
              <a:rPr lang="en-US" sz="2400" spc="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 dữ liệu cho Visualization nâng cao &amp; Model Building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437561" y="6265329"/>
            <a:ext cx="5412879" cy="85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3200">
                <a:solidFill>
                  <a:srgbClr val="FFBD59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3.0.3 KẾT QUẢ MONG ĐỢI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825697" y="6430826"/>
            <a:ext cx="2638828" cy="3610336"/>
          </a:xfrm>
          <a:custGeom>
            <a:avLst/>
            <a:gdLst/>
            <a:ahLst/>
            <a:cxnLst/>
            <a:rect r="r" b="b" t="t" l="l"/>
            <a:pathLst>
              <a:path h="3610336" w="2638828">
                <a:moveTo>
                  <a:pt x="0" y="0"/>
                </a:moveTo>
                <a:lnTo>
                  <a:pt x="2638827" y="0"/>
                </a:lnTo>
                <a:lnTo>
                  <a:pt x="2638827" y="3610336"/>
                </a:lnTo>
                <a:lnTo>
                  <a:pt x="0" y="361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DAG3yukESxM</dc:identifier>
  <dcterms:modified xsi:type="dcterms:W3CDTF">2011-08-01T06:04:30Z</dcterms:modified>
  <cp:revision>1</cp:revision>
  <dc:title>DAP391m</dc:title>
</cp:coreProperties>
</file>